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0693400" cy="7562850"/>
  <p:notesSz cx="10693400" cy="756285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35" autoAdjust="0"/>
    <p:restoredTop sz="86329" autoAdjust="0"/>
  </p:normalViewPr>
  <p:slideViewPr>
    <p:cSldViewPr>
      <p:cViewPr>
        <p:scale>
          <a:sx n="50" d="100"/>
          <a:sy n="50" d="100"/>
        </p:scale>
        <p:origin x="-2160" y="-498"/>
      </p:cViewPr>
      <p:guideLst>
        <p:guide orient="horz" pos="2880"/>
        <p:guide pos="2160"/>
      </p:guideLst>
    </p:cSldViewPr>
  </p:slideViewPr>
  <p:outlineViewPr>
    <p:cViewPr>
      <p:scale>
        <a:sx n="33" d="100"/>
        <a:sy n="33" d="100"/>
      </p:scale>
      <p:origin x="258" y="244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389758" y="2591257"/>
            <a:ext cx="5776595" cy="574675"/>
          </a:xfrm>
          <a:prstGeom prst="rect">
            <a:avLst/>
          </a:prstGeom>
        </p:spPr>
        <p:txBody>
          <a:bodyPr wrap="square" lIns="0" tIns="0" rIns="0" bIns="0">
            <a:spAutoFit/>
          </a:bodyPr>
          <a:lstStyle>
            <a:lvl1pPr>
              <a:defRPr sz="2000" b="1" i="0">
                <a:solidFill>
                  <a:schemeClr val="tx1"/>
                </a:solidFill>
                <a:latin typeface="Times New Roman"/>
                <a:cs typeface="Times New Roman"/>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2004" y="766241"/>
            <a:ext cx="8409940" cy="1276350"/>
          </a:xfrm>
          <a:prstGeom prst="rect">
            <a:avLst/>
          </a:prstGeom>
        </p:spPr>
        <p:txBody>
          <a:bodyPr wrap="square" lIns="0" tIns="0" rIns="0" bIns="0">
            <a:spAutoFit/>
          </a:bodyPr>
          <a:lstStyle>
            <a:lvl1pPr>
              <a:defRPr sz="2000" b="1"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844854" y="3538165"/>
            <a:ext cx="5814059" cy="28130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8/29/2025</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www.manavinstitute.com/" TargetMode="External"/><Relationship Id="rId2" Type="http://schemas.openxmlformats.org/officeDocument/2006/relationships/hyperlink" Target="mailto:info@manavinstitute.com" TargetMode="External"/><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2070100" y="2591257"/>
            <a:ext cx="6400800" cy="566822"/>
          </a:xfrm>
          <a:prstGeom prst="rect">
            <a:avLst/>
          </a:prstGeom>
        </p:spPr>
        <p:txBody>
          <a:bodyPr vert="horz" wrap="square" lIns="0" tIns="12700" rIns="0" bIns="0" rtlCol="0">
            <a:spAutoFit/>
          </a:bodyPr>
          <a:lstStyle/>
          <a:p>
            <a:pPr marL="12700">
              <a:lnSpc>
                <a:spcPct val="100000"/>
              </a:lnSpc>
              <a:spcBef>
                <a:spcPts val="100"/>
              </a:spcBef>
            </a:pPr>
            <a:r>
              <a:rPr sz="3600" dirty="0" err="1"/>
              <a:t>Manav</a:t>
            </a:r>
            <a:r>
              <a:rPr sz="3600" spc="-20" dirty="0"/>
              <a:t> </a:t>
            </a:r>
            <a:r>
              <a:rPr sz="3600" dirty="0" smtClean="0"/>
              <a:t>Institu</a:t>
            </a:r>
            <a:r>
              <a:rPr lang="en-US" sz="3600" dirty="0" smtClean="0"/>
              <a:t>te Of Education</a:t>
            </a:r>
            <a:endParaRPr sz="3600" dirty="0"/>
          </a:p>
        </p:txBody>
      </p:sp>
      <p:sp>
        <p:nvSpPr>
          <p:cNvPr id="3" name="object 3"/>
          <p:cNvSpPr txBox="1"/>
          <p:nvPr/>
        </p:nvSpPr>
        <p:spPr>
          <a:xfrm>
            <a:off x="2847213" y="3929837"/>
            <a:ext cx="4903470" cy="574675"/>
          </a:xfrm>
          <a:prstGeom prst="rect">
            <a:avLst/>
          </a:prstGeom>
        </p:spPr>
        <p:txBody>
          <a:bodyPr vert="horz" wrap="square" lIns="0" tIns="12700" rIns="0" bIns="0" rtlCol="0">
            <a:spAutoFit/>
          </a:bodyPr>
          <a:lstStyle/>
          <a:p>
            <a:pPr marL="12700">
              <a:lnSpc>
                <a:spcPct val="100000"/>
              </a:lnSpc>
              <a:spcBef>
                <a:spcPts val="100"/>
              </a:spcBef>
            </a:pPr>
            <a:r>
              <a:rPr sz="3600" b="1" dirty="0">
                <a:latin typeface="Times New Roman"/>
                <a:cs typeface="Times New Roman"/>
              </a:rPr>
              <a:t>(Annual</a:t>
            </a:r>
            <a:r>
              <a:rPr sz="3600" b="1" spc="-20" dirty="0">
                <a:latin typeface="Times New Roman"/>
                <a:cs typeface="Times New Roman"/>
              </a:rPr>
              <a:t> </a:t>
            </a:r>
            <a:r>
              <a:rPr sz="3600" b="1" dirty="0">
                <a:latin typeface="Times New Roman"/>
                <a:cs typeface="Times New Roman"/>
              </a:rPr>
              <a:t>Report</a:t>
            </a:r>
            <a:r>
              <a:rPr sz="3600" b="1" spc="-30" dirty="0">
                <a:latin typeface="Times New Roman"/>
                <a:cs typeface="Times New Roman"/>
              </a:rPr>
              <a:t> </a:t>
            </a:r>
            <a:r>
              <a:rPr sz="3600" b="1" spc="-10" dirty="0">
                <a:latin typeface="Times New Roman"/>
                <a:cs typeface="Times New Roman"/>
              </a:rPr>
              <a:t>2024-</a:t>
            </a:r>
            <a:r>
              <a:rPr sz="3600" b="1" spc="-25" dirty="0">
                <a:latin typeface="Times New Roman"/>
                <a:cs typeface="Times New Roman"/>
              </a:rPr>
              <a:t>25)</a:t>
            </a:r>
            <a:endParaRPr sz="360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1220291"/>
            <a:ext cx="8102296" cy="4542910"/>
          </a:xfrm>
          <a:prstGeom prst="rect">
            <a:avLst/>
          </a:prstGeom>
        </p:spPr>
        <p:txBody>
          <a:bodyPr vert="horz" wrap="square" lIns="0" tIns="125095" rIns="0" bIns="0" rtlCol="0">
            <a:spAutoFit/>
          </a:bodyPr>
          <a:lstStyle/>
          <a:p>
            <a:pPr marL="12700">
              <a:lnSpc>
                <a:spcPct val="100000"/>
              </a:lnSpc>
              <a:spcBef>
                <a:spcPts val="985"/>
              </a:spcBef>
            </a:pPr>
            <a:r>
              <a:rPr sz="2200" b="1" spc="-10" dirty="0">
                <a:latin typeface="Times New Roman"/>
                <a:cs typeface="Times New Roman"/>
              </a:rPr>
              <a:t>Contents:</a:t>
            </a:r>
            <a:endParaRPr sz="2200" dirty="0">
              <a:latin typeface="Times New Roman"/>
              <a:cs typeface="Times New Roman"/>
            </a:endParaRPr>
          </a:p>
          <a:p>
            <a:pPr marL="469265" indent="-227965">
              <a:lnSpc>
                <a:spcPct val="100000"/>
              </a:lnSpc>
              <a:spcBef>
                <a:spcPts val="890"/>
              </a:spcBef>
              <a:buAutoNum type="arabicPeriod"/>
              <a:tabLst>
                <a:tab pos="469265" algn="l"/>
              </a:tabLst>
            </a:pPr>
            <a:r>
              <a:rPr sz="2400" b="1" spc="-10" dirty="0">
                <a:latin typeface="Times New Roman"/>
                <a:cs typeface="Times New Roman"/>
              </a:rPr>
              <a:t>Events</a:t>
            </a:r>
            <a:endParaRPr sz="2400" dirty="0">
              <a:latin typeface="Times New Roman"/>
              <a:cs typeface="Times New Roman"/>
            </a:endParaRPr>
          </a:p>
          <a:p>
            <a:pPr marL="469265" indent="-227965">
              <a:lnSpc>
                <a:spcPct val="100000"/>
              </a:lnSpc>
              <a:spcBef>
                <a:spcPts val="100"/>
              </a:spcBef>
              <a:buAutoNum type="arabicPeriod"/>
              <a:tabLst>
                <a:tab pos="469265" algn="l"/>
              </a:tabLst>
            </a:pPr>
            <a:r>
              <a:rPr sz="2400" b="1" dirty="0">
                <a:latin typeface="Times New Roman"/>
                <a:cs typeface="Times New Roman"/>
              </a:rPr>
              <a:t>Executive</a:t>
            </a:r>
            <a:r>
              <a:rPr sz="2400" b="1" spc="-25" dirty="0">
                <a:latin typeface="Times New Roman"/>
                <a:cs typeface="Times New Roman"/>
              </a:rPr>
              <a:t> </a:t>
            </a:r>
            <a:r>
              <a:rPr sz="2400" b="1" spc="-10" dirty="0">
                <a:latin typeface="Times New Roman"/>
                <a:cs typeface="Times New Roman"/>
              </a:rPr>
              <a:t>Summary</a:t>
            </a:r>
            <a:endParaRPr sz="2400" dirty="0">
              <a:latin typeface="Times New Roman"/>
              <a:cs typeface="Times New Roman"/>
            </a:endParaRPr>
          </a:p>
          <a:p>
            <a:pPr marL="469265" indent="-227965">
              <a:lnSpc>
                <a:spcPct val="100000"/>
              </a:lnSpc>
              <a:spcBef>
                <a:spcPts val="95"/>
              </a:spcBef>
              <a:buAutoNum type="arabicPeriod"/>
              <a:tabLst>
                <a:tab pos="469265" algn="l"/>
              </a:tabLst>
            </a:pPr>
            <a:r>
              <a:rPr sz="2400" b="1" dirty="0">
                <a:latin typeface="Times New Roman"/>
                <a:cs typeface="Times New Roman"/>
              </a:rPr>
              <a:t>Committee</a:t>
            </a:r>
            <a:r>
              <a:rPr sz="2400" b="1" spc="-75" dirty="0">
                <a:latin typeface="Times New Roman"/>
                <a:cs typeface="Times New Roman"/>
              </a:rPr>
              <a:t> </a:t>
            </a:r>
            <a:r>
              <a:rPr sz="2400" b="1" spc="-10" dirty="0">
                <a:latin typeface="Times New Roman"/>
                <a:cs typeface="Times New Roman"/>
              </a:rPr>
              <a:t>Composition</a:t>
            </a:r>
            <a:endParaRPr sz="2400" dirty="0">
              <a:latin typeface="Times New Roman"/>
              <a:cs typeface="Times New Roman"/>
            </a:endParaRPr>
          </a:p>
          <a:p>
            <a:pPr marL="469265" indent="-227965">
              <a:lnSpc>
                <a:spcPct val="100000"/>
              </a:lnSpc>
              <a:spcBef>
                <a:spcPts val="360"/>
              </a:spcBef>
              <a:buFont typeface="Times New Roman"/>
              <a:buAutoNum type="arabicPeriod"/>
              <a:tabLst>
                <a:tab pos="469265" algn="l"/>
              </a:tabLst>
            </a:pPr>
            <a:r>
              <a:rPr sz="2400" b="1" spc="-65" dirty="0">
                <a:latin typeface="Times New Roman" pitchFamily="18" charset="0"/>
                <a:cs typeface="Times New Roman" pitchFamily="18" charset="0"/>
              </a:rPr>
              <a:t>Advisors</a:t>
            </a:r>
            <a:r>
              <a:rPr sz="2400" b="1" spc="-55" dirty="0">
                <a:latin typeface="Times New Roman" pitchFamily="18" charset="0"/>
                <a:cs typeface="Times New Roman" pitchFamily="18" charset="0"/>
              </a:rPr>
              <a:t> </a:t>
            </a:r>
            <a:r>
              <a:rPr sz="2400" b="1" spc="-60" dirty="0">
                <a:latin typeface="Times New Roman" pitchFamily="18" charset="0"/>
                <a:cs typeface="Times New Roman" pitchFamily="18" charset="0"/>
              </a:rPr>
              <a:t>and</a:t>
            </a:r>
            <a:r>
              <a:rPr sz="2400" b="1" spc="-85" dirty="0">
                <a:latin typeface="Times New Roman" pitchFamily="18" charset="0"/>
                <a:cs typeface="Times New Roman" pitchFamily="18" charset="0"/>
              </a:rPr>
              <a:t> Consultants</a:t>
            </a:r>
            <a:r>
              <a:rPr sz="2400" b="1" spc="-125" dirty="0">
                <a:latin typeface="Times New Roman" pitchFamily="18" charset="0"/>
                <a:cs typeface="Times New Roman" pitchFamily="18" charset="0"/>
              </a:rPr>
              <a:t> </a:t>
            </a:r>
            <a:r>
              <a:rPr sz="2400" b="1" dirty="0">
                <a:latin typeface="Times New Roman" pitchFamily="18" charset="0"/>
                <a:cs typeface="Times New Roman" pitchFamily="18" charset="0"/>
              </a:rPr>
              <a:t>Roles</a:t>
            </a:r>
            <a:r>
              <a:rPr sz="2400" b="1" spc="-15" dirty="0">
                <a:latin typeface="Times New Roman" pitchFamily="18" charset="0"/>
                <a:cs typeface="Times New Roman" pitchFamily="18" charset="0"/>
              </a:rPr>
              <a:t> </a:t>
            </a:r>
            <a:r>
              <a:rPr sz="2400" b="1" dirty="0">
                <a:latin typeface="Times New Roman" pitchFamily="18" charset="0"/>
                <a:cs typeface="Times New Roman" pitchFamily="18" charset="0"/>
              </a:rPr>
              <a:t>&amp;</a:t>
            </a:r>
            <a:r>
              <a:rPr sz="2400" b="1" spc="10" dirty="0">
                <a:latin typeface="Times New Roman" pitchFamily="18" charset="0"/>
                <a:cs typeface="Times New Roman" pitchFamily="18" charset="0"/>
              </a:rPr>
              <a:t> </a:t>
            </a:r>
            <a:r>
              <a:rPr sz="2400" b="1" spc="-10" dirty="0">
                <a:latin typeface="Times New Roman" pitchFamily="18" charset="0"/>
                <a:cs typeface="Times New Roman" pitchFamily="18" charset="0"/>
              </a:rPr>
              <a:t>Responsibilities</a:t>
            </a:r>
            <a:endParaRPr sz="2400" dirty="0">
              <a:latin typeface="Times New Roman" pitchFamily="18" charset="0"/>
              <a:cs typeface="Times New Roman" pitchFamily="18" charset="0"/>
            </a:endParaRPr>
          </a:p>
          <a:p>
            <a:pPr marL="469265" indent="-227965">
              <a:lnSpc>
                <a:spcPct val="100000"/>
              </a:lnSpc>
              <a:spcBef>
                <a:spcPts val="240"/>
              </a:spcBef>
              <a:buAutoNum type="arabicPeriod"/>
              <a:tabLst>
                <a:tab pos="469265" algn="l"/>
              </a:tabLst>
            </a:pPr>
            <a:r>
              <a:rPr sz="2400" b="1" dirty="0">
                <a:latin typeface="Times New Roman"/>
                <a:cs typeface="Times New Roman"/>
              </a:rPr>
              <a:t>Functions</a:t>
            </a:r>
            <a:r>
              <a:rPr sz="2400" b="1" spc="-40" dirty="0">
                <a:latin typeface="Times New Roman"/>
                <a:cs typeface="Times New Roman"/>
              </a:rPr>
              <a:t> </a:t>
            </a:r>
            <a:r>
              <a:rPr sz="2400" b="1" dirty="0">
                <a:latin typeface="Times New Roman"/>
                <a:cs typeface="Times New Roman"/>
              </a:rPr>
              <a:t>of</a:t>
            </a:r>
            <a:r>
              <a:rPr sz="2400" b="1" spc="-30" dirty="0">
                <a:latin typeface="Times New Roman"/>
                <a:cs typeface="Times New Roman"/>
              </a:rPr>
              <a:t> </a:t>
            </a:r>
            <a:r>
              <a:rPr sz="2400" b="1" dirty="0">
                <a:latin typeface="Times New Roman"/>
                <a:cs typeface="Times New Roman"/>
              </a:rPr>
              <a:t>the</a:t>
            </a:r>
            <a:r>
              <a:rPr sz="2400" b="1" spc="-40" dirty="0">
                <a:latin typeface="Times New Roman"/>
                <a:cs typeface="Times New Roman"/>
              </a:rPr>
              <a:t> </a:t>
            </a:r>
            <a:r>
              <a:rPr sz="2400" b="1" spc="-10" dirty="0">
                <a:latin typeface="Times New Roman"/>
                <a:cs typeface="Times New Roman"/>
              </a:rPr>
              <a:t>Committee</a:t>
            </a:r>
            <a:endParaRPr sz="2400" dirty="0">
              <a:latin typeface="Times New Roman"/>
              <a:cs typeface="Times New Roman"/>
            </a:endParaRPr>
          </a:p>
          <a:p>
            <a:pPr marL="469265" indent="-227965">
              <a:lnSpc>
                <a:spcPct val="100000"/>
              </a:lnSpc>
              <a:spcBef>
                <a:spcPts val="100"/>
              </a:spcBef>
              <a:buAutoNum type="arabicPeriod"/>
              <a:tabLst>
                <a:tab pos="469265" algn="l"/>
              </a:tabLst>
            </a:pPr>
            <a:r>
              <a:rPr sz="2400" b="1" spc="-10" dirty="0">
                <a:latin typeface="Times New Roman"/>
                <a:cs typeface="Times New Roman"/>
              </a:rPr>
              <a:t>Vision</a:t>
            </a:r>
            <a:endParaRPr sz="2400" dirty="0">
              <a:latin typeface="Times New Roman"/>
              <a:cs typeface="Times New Roman"/>
            </a:endParaRPr>
          </a:p>
          <a:p>
            <a:pPr marL="469265" indent="-227965">
              <a:lnSpc>
                <a:spcPct val="100000"/>
              </a:lnSpc>
              <a:spcBef>
                <a:spcPts val="95"/>
              </a:spcBef>
              <a:buAutoNum type="arabicPeriod"/>
              <a:tabLst>
                <a:tab pos="469265" algn="l"/>
              </a:tabLst>
            </a:pPr>
            <a:r>
              <a:rPr sz="2400" b="1" spc="-10" dirty="0">
                <a:latin typeface="Times New Roman"/>
                <a:cs typeface="Times New Roman"/>
              </a:rPr>
              <a:t>Mission</a:t>
            </a:r>
            <a:endParaRPr sz="2400" dirty="0">
              <a:latin typeface="Times New Roman"/>
              <a:cs typeface="Times New Roman"/>
            </a:endParaRPr>
          </a:p>
          <a:p>
            <a:pPr marL="469265" indent="-227965">
              <a:lnSpc>
                <a:spcPct val="100000"/>
              </a:lnSpc>
              <a:spcBef>
                <a:spcPts val="75"/>
              </a:spcBef>
              <a:buAutoNum type="arabicPeriod"/>
              <a:tabLst>
                <a:tab pos="469265" algn="l"/>
              </a:tabLst>
            </a:pPr>
            <a:r>
              <a:rPr sz="2400" b="1" spc="-20" dirty="0">
                <a:latin typeface="Times New Roman"/>
                <a:cs typeface="Times New Roman"/>
              </a:rPr>
              <a:t>Goal</a:t>
            </a:r>
            <a:endParaRPr sz="2400" dirty="0">
              <a:latin typeface="Times New Roman"/>
              <a:cs typeface="Times New Roman"/>
            </a:endParaRPr>
          </a:p>
          <a:p>
            <a:pPr marL="469265" indent="-227965">
              <a:lnSpc>
                <a:spcPct val="100000"/>
              </a:lnSpc>
              <a:spcBef>
                <a:spcPts val="95"/>
              </a:spcBef>
              <a:buAutoNum type="arabicPeriod"/>
              <a:tabLst>
                <a:tab pos="469265" algn="l"/>
              </a:tabLst>
            </a:pPr>
            <a:r>
              <a:rPr sz="2400" b="1" dirty="0">
                <a:latin typeface="Times New Roman"/>
                <a:cs typeface="Times New Roman"/>
              </a:rPr>
              <a:t>Strategies</a:t>
            </a:r>
            <a:r>
              <a:rPr sz="2400" b="1" spc="-50" dirty="0">
                <a:latin typeface="Times New Roman"/>
                <a:cs typeface="Times New Roman"/>
              </a:rPr>
              <a:t> </a:t>
            </a:r>
            <a:r>
              <a:rPr sz="2400" b="1" dirty="0">
                <a:latin typeface="Times New Roman"/>
                <a:cs typeface="Times New Roman"/>
              </a:rPr>
              <a:t>for</a:t>
            </a:r>
            <a:r>
              <a:rPr sz="2400" b="1" spc="-45" dirty="0">
                <a:latin typeface="Times New Roman"/>
                <a:cs typeface="Times New Roman"/>
              </a:rPr>
              <a:t> </a:t>
            </a:r>
            <a:r>
              <a:rPr sz="2400" b="1" dirty="0">
                <a:latin typeface="Times New Roman"/>
                <a:cs typeface="Times New Roman"/>
              </a:rPr>
              <a:t>Financial</a:t>
            </a:r>
            <a:r>
              <a:rPr sz="2400" b="1" spc="-20" dirty="0">
                <a:latin typeface="Times New Roman"/>
                <a:cs typeface="Times New Roman"/>
              </a:rPr>
              <a:t> </a:t>
            </a:r>
            <a:r>
              <a:rPr sz="2400" b="1" spc="-10" dirty="0">
                <a:latin typeface="Times New Roman"/>
                <a:cs typeface="Times New Roman"/>
              </a:rPr>
              <a:t>Mobilization</a:t>
            </a:r>
            <a:endParaRPr sz="2400" dirty="0">
              <a:latin typeface="Times New Roman"/>
              <a:cs typeface="Times New Roman"/>
            </a:endParaRPr>
          </a:p>
          <a:p>
            <a:pPr marL="591185" indent="-361950">
              <a:lnSpc>
                <a:spcPct val="100000"/>
              </a:lnSpc>
              <a:spcBef>
                <a:spcPts val="890"/>
              </a:spcBef>
              <a:buAutoNum type="arabicPeriod"/>
              <a:tabLst>
                <a:tab pos="591185" algn="l"/>
              </a:tabLst>
            </a:pPr>
            <a:r>
              <a:rPr sz="2400" b="1" spc="-10" dirty="0">
                <a:latin typeface="Times New Roman"/>
                <a:cs typeface="Times New Roman"/>
              </a:rPr>
              <a:t>Photos</a:t>
            </a:r>
            <a:endParaRPr sz="2400" dirty="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030217" y="886714"/>
            <a:ext cx="252222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Annual</a:t>
            </a:r>
            <a:r>
              <a:rPr sz="1800" b="1" spc="-25" dirty="0">
                <a:latin typeface="Times New Roman"/>
                <a:cs typeface="Times New Roman"/>
              </a:rPr>
              <a:t> </a:t>
            </a:r>
            <a:r>
              <a:rPr sz="1800" b="1" dirty="0">
                <a:latin typeface="Times New Roman"/>
                <a:cs typeface="Times New Roman"/>
              </a:rPr>
              <a:t>Report</a:t>
            </a:r>
            <a:r>
              <a:rPr sz="1800" b="1" spc="-20" dirty="0">
                <a:latin typeface="Times New Roman"/>
                <a:cs typeface="Times New Roman"/>
              </a:rPr>
              <a:t> </a:t>
            </a:r>
            <a:r>
              <a:rPr sz="1800" b="1" dirty="0">
                <a:latin typeface="Times New Roman"/>
                <a:cs typeface="Times New Roman"/>
              </a:rPr>
              <a:t>(</a:t>
            </a:r>
            <a:r>
              <a:rPr sz="1800" b="1" spc="-25" dirty="0">
                <a:latin typeface="Times New Roman"/>
                <a:cs typeface="Times New Roman"/>
              </a:rPr>
              <a:t> </a:t>
            </a:r>
            <a:r>
              <a:rPr sz="1800" b="1" dirty="0">
                <a:latin typeface="Times New Roman"/>
                <a:cs typeface="Times New Roman"/>
              </a:rPr>
              <a:t>2024-</a:t>
            </a:r>
            <a:r>
              <a:rPr sz="1800" b="1" spc="-25" dirty="0">
                <a:latin typeface="Times New Roman"/>
                <a:cs typeface="Times New Roman"/>
              </a:rPr>
              <a:t>25)</a:t>
            </a:r>
            <a:endParaRPr sz="1800">
              <a:latin typeface="Times New Roman"/>
              <a:cs typeface="Times New Roman"/>
            </a:endParaRPr>
          </a:p>
        </p:txBody>
      </p:sp>
      <p:sp>
        <p:nvSpPr>
          <p:cNvPr id="3" name="object 3"/>
          <p:cNvSpPr txBox="1">
            <a:spLocks noGrp="1"/>
          </p:cNvSpPr>
          <p:nvPr>
            <p:ph type="title"/>
          </p:nvPr>
        </p:nvSpPr>
        <p:spPr>
          <a:xfrm>
            <a:off x="3645789" y="1271143"/>
            <a:ext cx="3233420" cy="329565"/>
          </a:xfrm>
          <a:prstGeom prst="rect">
            <a:avLst/>
          </a:prstGeom>
        </p:spPr>
        <p:txBody>
          <a:bodyPr vert="horz" wrap="square" lIns="0" tIns="11430" rIns="0" bIns="0" rtlCol="0">
            <a:spAutoFit/>
          </a:bodyPr>
          <a:lstStyle/>
          <a:p>
            <a:pPr marL="12700">
              <a:lnSpc>
                <a:spcPct val="100000"/>
              </a:lnSpc>
              <a:spcBef>
                <a:spcPts val="90"/>
              </a:spcBef>
            </a:pPr>
            <a:r>
              <a:rPr dirty="0"/>
              <a:t>Manav</a:t>
            </a:r>
            <a:r>
              <a:rPr spc="-30" dirty="0"/>
              <a:t> </a:t>
            </a:r>
            <a:r>
              <a:rPr dirty="0"/>
              <a:t>Institute,</a:t>
            </a:r>
            <a:r>
              <a:rPr spc="-35" dirty="0"/>
              <a:t> </a:t>
            </a:r>
            <a:r>
              <a:rPr dirty="0"/>
              <a:t>Jevra,</a:t>
            </a:r>
            <a:r>
              <a:rPr spc="-35" dirty="0"/>
              <a:t> </a:t>
            </a:r>
            <a:r>
              <a:rPr spc="-20" dirty="0"/>
              <a:t>Hisar</a:t>
            </a:r>
          </a:p>
        </p:txBody>
      </p:sp>
      <p:sp>
        <p:nvSpPr>
          <p:cNvPr id="4" name="object 4"/>
          <p:cNvSpPr txBox="1"/>
          <p:nvPr/>
        </p:nvSpPr>
        <p:spPr>
          <a:xfrm>
            <a:off x="3877817" y="2076069"/>
            <a:ext cx="306832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Events</a:t>
            </a:r>
            <a:r>
              <a:rPr sz="1800" b="1" spc="-60" dirty="0">
                <a:latin typeface="Times New Roman"/>
                <a:cs typeface="Times New Roman"/>
              </a:rPr>
              <a:t> </a:t>
            </a:r>
            <a:r>
              <a:rPr sz="1800" b="1" dirty="0">
                <a:latin typeface="Times New Roman"/>
                <a:cs typeface="Times New Roman"/>
              </a:rPr>
              <a:t>Academic</a:t>
            </a:r>
            <a:r>
              <a:rPr sz="1800" b="1" spc="-55" dirty="0">
                <a:latin typeface="Times New Roman"/>
                <a:cs typeface="Times New Roman"/>
              </a:rPr>
              <a:t> </a:t>
            </a:r>
            <a:r>
              <a:rPr sz="1800" b="1" dirty="0">
                <a:latin typeface="Times New Roman"/>
                <a:cs typeface="Times New Roman"/>
              </a:rPr>
              <a:t>Year</a:t>
            </a:r>
            <a:r>
              <a:rPr sz="1800" b="1" spc="-60" dirty="0">
                <a:latin typeface="Times New Roman"/>
                <a:cs typeface="Times New Roman"/>
              </a:rPr>
              <a:t> </a:t>
            </a:r>
            <a:r>
              <a:rPr sz="1800" b="1" dirty="0">
                <a:latin typeface="Times New Roman"/>
                <a:cs typeface="Times New Roman"/>
              </a:rPr>
              <a:t>2024-</a:t>
            </a:r>
            <a:r>
              <a:rPr sz="1800" b="1" spc="-25" dirty="0">
                <a:latin typeface="Times New Roman"/>
                <a:cs typeface="Times New Roman"/>
              </a:rPr>
              <a:t>25</a:t>
            </a:r>
            <a:endParaRPr sz="1800">
              <a:latin typeface="Times New Roman"/>
              <a:cs typeface="Times New Roman"/>
            </a:endParaRPr>
          </a:p>
        </p:txBody>
      </p:sp>
      <p:graphicFrame>
        <p:nvGraphicFramePr>
          <p:cNvPr id="5" name="object 5"/>
          <p:cNvGraphicFramePr>
            <a:graphicFrameLocks noGrp="1"/>
          </p:cNvGraphicFramePr>
          <p:nvPr>
            <p:extLst>
              <p:ext uri="{D42A27DB-BD31-4B8C-83A1-F6EECF244321}">
                <p14:modId xmlns:p14="http://schemas.microsoft.com/office/powerpoint/2010/main" val="1586002394"/>
              </p:ext>
            </p:extLst>
          </p:nvPr>
        </p:nvGraphicFramePr>
        <p:xfrm>
          <a:off x="841552" y="2890773"/>
          <a:ext cx="8822690" cy="3719195"/>
        </p:xfrm>
        <a:graphic>
          <a:graphicData uri="http://schemas.openxmlformats.org/drawingml/2006/table">
            <a:tbl>
              <a:tblPr firstRow="1" bandRow="1">
                <a:tableStyleId>{2D5ABB26-0587-4C30-8999-92F81FD0307C}</a:tableStyleId>
              </a:tblPr>
              <a:tblGrid>
                <a:gridCol w="469265"/>
                <a:gridCol w="984885"/>
                <a:gridCol w="975360"/>
                <a:gridCol w="4862830"/>
                <a:gridCol w="1530350"/>
              </a:tblGrid>
              <a:tr h="487680">
                <a:tc>
                  <a:txBody>
                    <a:bodyPr/>
                    <a:lstStyle/>
                    <a:p>
                      <a:pPr marL="69850">
                        <a:lnSpc>
                          <a:spcPts val="1345"/>
                        </a:lnSpc>
                      </a:pPr>
                      <a:r>
                        <a:rPr sz="1200" spc="-25" dirty="0">
                          <a:latin typeface="Times New Roman"/>
                          <a:cs typeface="Times New Roman"/>
                        </a:rPr>
                        <a:t>Sr.</a:t>
                      </a:r>
                      <a:endParaRPr sz="1200" dirty="0">
                        <a:latin typeface="Times New Roman"/>
                        <a:cs typeface="Times New Roman"/>
                      </a:endParaRPr>
                    </a:p>
                    <a:p>
                      <a:pPr marL="69850">
                        <a:lnSpc>
                          <a:spcPct val="100000"/>
                        </a:lnSpc>
                        <a:spcBef>
                          <a:spcPts val="45"/>
                        </a:spcBef>
                      </a:pPr>
                      <a:r>
                        <a:rPr sz="1200" spc="-25" dirty="0">
                          <a:latin typeface="Times New Roman"/>
                          <a:cs typeface="Times New Roman"/>
                        </a:rPr>
                        <a:t>No.</a:t>
                      </a: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Event</a:t>
                      </a:r>
                      <a:r>
                        <a:rPr sz="1200" spc="-15" dirty="0">
                          <a:latin typeface="Times New Roman"/>
                          <a:cs typeface="Times New Roman"/>
                        </a:rPr>
                        <a:t> </a:t>
                      </a:r>
                      <a:r>
                        <a:rPr sz="1200" spc="-20" dirty="0">
                          <a:latin typeface="Times New Roman"/>
                          <a:cs typeface="Times New Roman"/>
                        </a:rPr>
                        <a:t>Name</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20" dirty="0">
                          <a:latin typeface="Times New Roman"/>
                          <a:cs typeface="Times New Roman"/>
                        </a:rPr>
                        <a:t>Date</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Description</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Guest</a:t>
                      </a:r>
                      <a:r>
                        <a:rPr sz="1200" spc="-20" dirty="0">
                          <a:latin typeface="Times New Roman"/>
                          <a:cs typeface="Times New Roman"/>
                        </a:rPr>
                        <a:t> Name</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173480">
                <a:tc>
                  <a:txBody>
                    <a:bodyPr/>
                    <a:lstStyle/>
                    <a:p>
                      <a:pPr marL="69850">
                        <a:lnSpc>
                          <a:spcPts val="1345"/>
                        </a:lnSpc>
                      </a:pPr>
                      <a:r>
                        <a:rPr sz="1200" spc="-25" dirty="0">
                          <a:latin typeface="Times New Roman"/>
                          <a:cs typeface="Times New Roman"/>
                        </a:rPr>
                        <a:t>1.</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lang="en-US" sz="1200" spc="-10" baseline="0" dirty="0" smtClean="0">
                          <a:latin typeface="Times New Roman"/>
                          <a:cs typeface="Times New Roman"/>
                        </a:rPr>
                        <a:t>International Yoga  Day</a:t>
                      </a: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smtClean="0">
                          <a:latin typeface="Times New Roman"/>
                          <a:cs typeface="Times New Roman"/>
                        </a:rPr>
                        <a:t>2</a:t>
                      </a:r>
                      <a:r>
                        <a:rPr lang="en-US" sz="1200" spc="-10" dirty="0" smtClean="0">
                          <a:latin typeface="Times New Roman"/>
                          <a:cs typeface="Times New Roman"/>
                        </a:rPr>
                        <a:t>1.07.</a:t>
                      </a:r>
                      <a:r>
                        <a:rPr sz="1200" spc="-10" dirty="0" smtClean="0">
                          <a:latin typeface="Times New Roman"/>
                          <a:cs typeface="Times New Roman"/>
                        </a:rPr>
                        <a:t>2024</a:t>
                      </a: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r>
                        <a:rPr lang="en-US" sz="1200" dirty="0" smtClean="0">
                          <a:solidFill>
                            <a:schemeClr val="tx1"/>
                          </a:solidFill>
                          <a:effectLst/>
                          <a:latin typeface="+mn-lt"/>
                          <a:ea typeface="+mn-ea"/>
                          <a:cs typeface="+mn-cs"/>
                        </a:rPr>
                        <a:t>Yoga Day was celebrated on 21</a:t>
                      </a:r>
                      <a:r>
                        <a:rPr lang="en-US" sz="1200" baseline="30000" dirty="0" smtClean="0">
                          <a:solidFill>
                            <a:schemeClr val="tx1"/>
                          </a:solidFill>
                          <a:effectLst/>
                          <a:latin typeface="+mn-lt"/>
                          <a:ea typeface="+mn-ea"/>
                          <a:cs typeface="+mn-cs"/>
                        </a:rPr>
                        <a:t>st</a:t>
                      </a:r>
                      <a:r>
                        <a:rPr lang="en-US" sz="1200" dirty="0" smtClean="0">
                          <a:solidFill>
                            <a:schemeClr val="tx1"/>
                          </a:solidFill>
                          <a:effectLst/>
                          <a:latin typeface="+mn-lt"/>
                          <a:ea typeface="+mn-ea"/>
                          <a:cs typeface="+mn-cs"/>
                        </a:rPr>
                        <a:t>  June 2024 in </a:t>
                      </a:r>
                      <a:r>
                        <a:rPr lang="en-US" sz="1200" dirty="0" err="1" smtClean="0">
                          <a:solidFill>
                            <a:schemeClr val="tx1"/>
                          </a:solidFill>
                          <a:effectLst/>
                          <a:latin typeface="+mn-lt"/>
                          <a:ea typeface="+mn-ea"/>
                          <a:cs typeface="+mn-cs"/>
                        </a:rPr>
                        <a:t>Manav</a:t>
                      </a:r>
                      <a:r>
                        <a:rPr lang="en-US" sz="1200" dirty="0" smtClean="0">
                          <a:solidFill>
                            <a:schemeClr val="tx1"/>
                          </a:solidFill>
                          <a:effectLst/>
                          <a:latin typeface="+mn-lt"/>
                          <a:ea typeface="+mn-ea"/>
                          <a:cs typeface="+mn-cs"/>
                        </a:rPr>
                        <a:t> Institute of Education to raise awareness about physical, mental and spiritual benefits of yoga. The event included activities such as mass yoga sessions, educational seminars to encourage people to incorporate yoga into their daily lives ,tree plantation, slogan writing, poster-making. Students and faculty actively participated and took a pledge to keep themselves physically mentally and emotionally fit and healthy.</a:t>
                      </a:r>
                      <a:endParaRPr lang="en-US" sz="1200" dirty="0">
                        <a:solidFill>
                          <a:schemeClr val="tx1"/>
                        </a:solidFill>
                        <a:effectLst/>
                        <a:latin typeface="+mn-lt"/>
                        <a:ea typeface="+mn-ea"/>
                        <a:cs typeface="+mn-cs"/>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Sh.</a:t>
                      </a:r>
                      <a:r>
                        <a:rPr sz="1200" spc="-20" dirty="0">
                          <a:latin typeface="Times New Roman"/>
                          <a:cs typeface="Times New Roman"/>
                        </a:rPr>
                        <a:t> </a:t>
                      </a:r>
                      <a:r>
                        <a:rPr sz="1200" dirty="0">
                          <a:latin typeface="Times New Roman"/>
                          <a:cs typeface="Times New Roman"/>
                        </a:rPr>
                        <a:t>Naresh</a:t>
                      </a:r>
                      <a:r>
                        <a:rPr sz="1200" spc="-50" dirty="0">
                          <a:latin typeface="Times New Roman"/>
                          <a:cs typeface="Times New Roman"/>
                        </a:rPr>
                        <a:t> </a:t>
                      </a:r>
                      <a:r>
                        <a:rPr sz="1200" spc="-10" dirty="0">
                          <a:latin typeface="Times New Roman"/>
                          <a:cs typeface="Times New Roman"/>
                        </a:rPr>
                        <a:t>Selwal</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243330">
                <a:tc>
                  <a:txBody>
                    <a:bodyPr/>
                    <a:lstStyle/>
                    <a:p>
                      <a:pPr marL="69850">
                        <a:lnSpc>
                          <a:spcPts val="1345"/>
                        </a:lnSpc>
                      </a:pPr>
                      <a:r>
                        <a:rPr sz="1200" spc="-25" dirty="0">
                          <a:latin typeface="Times New Roman"/>
                          <a:cs typeface="Times New Roman"/>
                        </a:rPr>
                        <a:t>2.</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Swachhta</a:t>
                      </a:r>
                      <a:endParaRPr sz="1200">
                        <a:latin typeface="Times New Roman"/>
                        <a:cs typeface="Times New Roman"/>
                      </a:endParaRPr>
                    </a:p>
                    <a:p>
                      <a:pPr marL="66675">
                        <a:lnSpc>
                          <a:spcPct val="100000"/>
                        </a:lnSpc>
                        <a:spcBef>
                          <a:spcPts val="45"/>
                        </a:spcBef>
                      </a:pPr>
                      <a:r>
                        <a:rPr sz="1200" spc="-10" dirty="0">
                          <a:latin typeface="Times New Roman"/>
                          <a:cs typeface="Times New Roman"/>
                        </a:rPr>
                        <a:t>Abhiyan</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02.10.2024</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gn="just">
                        <a:lnSpc>
                          <a:spcPts val="1345"/>
                        </a:lnSpc>
                      </a:pPr>
                      <a:r>
                        <a:rPr sz="1200" dirty="0">
                          <a:latin typeface="Times New Roman"/>
                          <a:cs typeface="Times New Roman"/>
                        </a:rPr>
                        <a:t>Manav</a:t>
                      </a:r>
                      <a:r>
                        <a:rPr sz="1200" spc="35" dirty="0">
                          <a:latin typeface="Times New Roman"/>
                          <a:cs typeface="Times New Roman"/>
                        </a:rPr>
                        <a:t> </a:t>
                      </a:r>
                      <a:r>
                        <a:rPr sz="1200" dirty="0">
                          <a:latin typeface="Times New Roman"/>
                          <a:cs typeface="Times New Roman"/>
                        </a:rPr>
                        <a:t>Institute</a:t>
                      </a:r>
                      <a:r>
                        <a:rPr sz="1200" spc="35" dirty="0">
                          <a:latin typeface="Times New Roman"/>
                          <a:cs typeface="Times New Roman"/>
                        </a:rPr>
                        <a:t> </a:t>
                      </a:r>
                      <a:r>
                        <a:rPr sz="1200" dirty="0">
                          <a:latin typeface="Times New Roman"/>
                          <a:cs typeface="Times New Roman"/>
                        </a:rPr>
                        <a:t>organized</a:t>
                      </a:r>
                      <a:r>
                        <a:rPr sz="1200" spc="65" dirty="0">
                          <a:latin typeface="Times New Roman"/>
                          <a:cs typeface="Times New Roman"/>
                        </a:rPr>
                        <a:t> </a:t>
                      </a:r>
                      <a:r>
                        <a:rPr sz="1200" dirty="0">
                          <a:latin typeface="Times New Roman"/>
                          <a:cs typeface="Times New Roman"/>
                        </a:rPr>
                        <a:t>Swachhta</a:t>
                      </a:r>
                      <a:r>
                        <a:rPr sz="1200" spc="55" dirty="0">
                          <a:latin typeface="Times New Roman"/>
                          <a:cs typeface="Times New Roman"/>
                        </a:rPr>
                        <a:t> </a:t>
                      </a:r>
                      <a:r>
                        <a:rPr sz="1200" dirty="0">
                          <a:latin typeface="Times New Roman"/>
                          <a:cs typeface="Times New Roman"/>
                        </a:rPr>
                        <a:t>Abhiyan</a:t>
                      </a:r>
                      <a:r>
                        <a:rPr sz="1200" spc="70" dirty="0">
                          <a:latin typeface="Times New Roman"/>
                          <a:cs typeface="Times New Roman"/>
                        </a:rPr>
                        <a:t> </a:t>
                      </a:r>
                      <a:r>
                        <a:rPr sz="1200" dirty="0">
                          <a:latin typeface="Times New Roman"/>
                          <a:cs typeface="Times New Roman"/>
                        </a:rPr>
                        <a:t>2024</a:t>
                      </a:r>
                      <a:r>
                        <a:rPr sz="1200" spc="60" dirty="0">
                          <a:latin typeface="Times New Roman"/>
                          <a:cs typeface="Times New Roman"/>
                        </a:rPr>
                        <a:t> </a:t>
                      </a:r>
                      <a:r>
                        <a:rPr sz="1200" dirty="0">
                          <a:latin typeface="Times New Roman"/>
                          <a:cs typeface="Times New Roman"/>
                        </a:rPr>
                        <a:t>on</a:t>
                      </a:r>
                      <a:r>
                        <a:rPr sz="1200" spc="40" dirty="0">
                          <a:latin typeface="Times New Roman"/>
                          <a:cs typeface="Times New Roman"/>
                        </a:rPr>
                        <a:t> </a:t>
                      </a:r>
                      <a:r>
                        <a:rPr sz="1200" dirty="0">
                          <a:latin typeface="Times New Roman"/>
                          <a:cs typeface="Times New Roman"/>
                        </a:rPr>
                        <a:t>2nd</a:t>
                      </a:r>
                      <a:r>
                        <a:rPr sz="1200" spc="60" dirty="0">
                          <a:latin typeface="Times New Roman"/>
                          <a:cs typeface="Times New Roman"/>
                        </a:rPr>
                        <a:t> </a:t>
                      </a:r>
                      <a:r>
                        <a:rPr sz="1200" dirty="0">
                          <a:latin typeface="Times New Roman"/>
                          <a:cs typeface="Times New Roman"/>
                        </a:rPr>
                        <a:t>October</a:t>
                      </a:r>
                      <a:r>
                        <a:rPr sz="1200" spc="75" dirty="0">
                          <a:latin typeface="Times New Roman"/>
                          <a:cs typeface="Times New Roman"/>
                        </a:rPr>
                        <a:t> </a:t>
                      </a:r>
                      <a:r>
                        <a:rPr sz="1200" dirty="0">
                          <a:latin typeface="Times New Roman"/>
                          <a:cs typeface="Times New Roman"/>
                        </a:rPr>
                        <a:t>2024</a:t>
                      </a:r>
                      <a:r>
                        <a:rPr sz="1200" spc="40" dirty="0">
                          <a:latin typeface="Times New Roman"/>
                          <a:cs typeface="Times New Roman"/>
                        </a:rPr>
                        <a:t> </a:t>
                      </a:r>
                      <a:r>
                        <a:rPr sz="1200" spc="-25" dirty="0">
                          <a:latin typeface="Times New Roman"/>
                          <a:cs typeface="Times New Roman"/>
                        </a:rPr>
                        <a:t>to</a:t>
                      </a:r>
                      <a:endParaRPr sz="1200">
                        <a:latin typeface="Times New Roman"/>
                        <a:cs typeface="Times New Roman"/>
                      </a:endParaRPr>
                    </a:p>
                    <a:p>
                      <a:pPr marL="66675" marR="66040" algn="just">
                        <a:lnSpc>
                          <a:spcPct val="103400"/>
                        </a:lnSpc>
                      </a:pPr>
                      <a:r>
                        <a:rPr sz="1200" dirty="0">
                          <a:latin typeface="Times New Roman"/>
                          <a:cs typeface="Times New Roman"/>
                        </a:rPr>
                        <a:t>commemorate</a:t>
                      </a:r>
                      <a:r>
                        <a:rPr sz="1200" spc="245" dirty="0">
                          <a:latin typeface="Times New Roman"/>
                          <a:cs typeface="Times New Roman"/>
                        </a:rPr>
                        <a:t> </a:t>
                      </a:r>
                      <a:r>
                        <a:rPr sz="1200" dirty="0">
                          <a:latin typeface="Times New Roman"/>
                          <a:cs typeface="Times New Roman"/>
                        </a:rPr>
                        <a:t>the</a:t>
                      </a:r>
                      <a:r>
                        <a:rPr sz="1200" spc="265" dirty="0">
                          <a:latin typeface="Times New Roman"/>
                          <a:cs typeface="Times New Roman"/>
                        </a:rPr>
                        <a:t> </a:t>
                      </a:r>
                      <a:r>
                        <a:rPr sz="1200" dirty="0">
                          <a:latin typeface="Times New Roman"/>
                          <a:cs typeface="Times New Roman"/>
                        </a:rPr>
                        <a:t>birth</a:t>
                      </a:r>
                      <a:r>
                        <a:rPr sz="1200" spc="245" dirty="0">
                          <a:latin typeface="Times New Roman"/>
                          <a:cs typeface="Times New Roman"/>
                        </a:rPr>
                        <a:t> </a:t>
                      </a:r>
                      <a:r>
                        <a:rPr sz="1200" dirty="0">
                          <a:latin typeface="Times New Roman"/>
                          <a:cs typeface="Times New Roman"/>
                        </a:rPr>
                        <a:t>anniversary</a:t>
                      </a:r>
                      <a:r>
                        <a:rPr sz="1200" spc="225" dirty="0">
                          <a:latin typeface="Times New Roman"/>
                          <a:cs typeface="Times New Roman"/>
                        </a:rPr>
                        <a:t> </a:t>
                      </a:r>
                      <a:r>
                        <a:rPr sz="1200" dirty="0">
                          <a:latin typeface="Times New Roman"/>
                          <a:cs typeface="Times New Roman"/>
                        </a:rPr>
                        <a:t>of</a:t>
                      </a:r>
                      <a:r>
                        <a:rPr sz="1200" spc="229" dirty="0">
                          <a:latin typeface="Times New Roman"/>
                          <a:cs typeface="Times New Roman"/>
                        </a:rPr>
                        <a:t> </a:t>
                      </a:r>
                      <a:r>
                        <a:rPr sz="1200" dirty="0">
                          <a:latin typeface="Times New Roman"/>
                          <a:cs typeface="Times New Roman"/>
                        </a:rPr>
                        <a:t>Mahatma</a:t>
                      </a:r>
                      <a:r>
                        <a:rPr sz="1200" spc="265" dirty="0">
                          <a:latin typeface="Times New Roman"/>
                          <a:cs typeface="Times New Roman"/>
                        </a:rPr>
                        <a:t> </a:t>
                      </a:r>
                      <a:r>
                        <a:rPr sz="1200" dirty="0">
                          <a:latin typeface="Times New Roman"/>
                          <a:cs typeface="Times New Roman"/>
                        </a:rPr>
                        <a:t>Gandhi</a:t>
                      </a:r>
                      <a:r>
                        <a:rPr sz="1200" spc="229" dirty="0">
                          <a:latin typeface="Times New Roman"/>
                          <a:cs typeface="Times New Roman"/>
                        </a:rPr>
                        <a:t> </a:t>
                      </a:r>
                      <a:r>
                        <a:rPr sz="1200" dirty="0">
                          <a:latin typeface="Times New Roman"/>
                          <a:cs typeface="Times New Roman"/>
                        </a:rPr>
                        <a:t>and</a:t>
                      </a:r>
                      <a:r>
                        <a:rPr sz="1200" spc="270" dirty="0">
                          <a:latin typeface="Times New Roman"/>
                          <a:cs typeface="Times New Roman"/>
                        </a:rPr>
                        <a:t> </a:t>
                      </a:r>
                      <a:r>
                        <a:rPr sz="1200" dirty="0">
                          <a:latin typeface="Times New Roman"/>
                          <a:cs typeface="Times New Roman"/>
                        </a:rPr>
                        <a:t>to</a:t>
                      </a:r>
                      <a:r>
                        <a:rPr sz="1200" spc="270" dirty="0">
                          <a:latin typeface="Times New Roman"/>
                          <a:cs typeface="Times New Roman"/>
                        </a:rPr>
                        <a:t> </a:t>
                      </a:r>
                      <a:r>
                        <a:rPr sz="1200" spc="-10" dirty="0">
                          <a:latin typeface="Times New Roman"/>
                          <a:cs typeface="Times New Roman"/>
                        </a:rPr>
                        <a:t>promote </a:t>
                      </a:r>
                      <a:r>
                        <a:rPr sz="1200" dirty="0">
                          <a:latin typeface="Times New Roman"/>
                          <a:cs typeface="Times New Roman"/>
                        </a:rPr>
                        <a:t>awareness</a:t>
                      </a:r>
                      <a:r>
                        <a:rPr sz="1200" spc="465" dirty="0">
                          <a:latin typeface="Times New Roman"/>
                          <a:cs typeface="Times New Roman"/>
                        </a:rPr>
                        <a:t> </a:t>
                      </a:r>
                      <a:r>
                        <a:rPr sz="1200" dirty="0">
                          <a:latin typeface="Times New Roman"/>
                          <a:cs typeface="Times New Roman"/>
                        </a:rPr>
                        <a:t>about</a:t>
                      </a:r>
                      <a:r>
                        <a:rPr sz="1200" spc="484" dirty="0">
                          <a:latin typeface="Times New Roman"/>
                          <a:cs typeface="Times New Roman"/>
                        </a:rPr>
                        <a:t> </a:t>
                      </a:r>
                      <a:r>
                        <a:rPr sz="1200" dirty="0">
                          <a:latin typeface="Times New Roman"/>
                          <a:cs typeface="Times New Roman"/>
                        </a:rPr>
                        <a:t>cleanliness</a:t>
                      </a:r>
                      <a:r>
                        <a:rPr sz="1200" spc="465" dirty="0">
                          <a:latin typeface="Times New Roman"/>
                          <a:cs typeface="Times New Roman"/>
                        </a:rPr>
                        <a:t> </a:t>
                      </a:r>
                      <a:r>
                        <a:rPr sz="1200" dirty="0">
                          <a:latin typeface="Times New Roman"/>
                          <a:cs typeface="Times New Roman"/>
                        </a:rPr>
                        <a:t>and</a:t>
                      </a:r>
                      <a:r>
                        <a:rPr sz="1200" spc="480" dirty="0">
                          <a:latin typeface="Times New Roman"/>
                          <a:cs typeface="Times New Roman"/>
                        </a:rPr>
                        <a:t> </a:t>
                      </a:r>
                      <a:r>
                        <a:rPr sz="1200" dirty="0">
                          <a:latin typeface="Times New Roman"/>
                          <a:cs typeface="Times New Roman"/>
                        </a:rPr>
                        <a:t>hygiene.</a:t>
                      </a:r>
                      <a:r>
                        <a:rPr sz="1200" spc="484" dirty="0">
                          <a:latin typeface="Times New Roman"/>
                          <a:cs typeface="Times New Roman"/>
                        </a:rPr>
                        <a:t> </a:t>
                      </a:r>
                      <a:r>
                        <a:rPr sz="1200" dirty="0">
                          <a:latin typeface="Times New Roman"/>
                          <a:cs typeface="Times New Roman"/>
                        </a:rPr>
                        <a:t>Students,</a:t>
                      </a:r>
                      <a:r>
                        <a:rPr sz="1200" spc="490" dirty="0">
                          <a:latin typeface="Times New Roman"/>
                          <a:cs typeface="Times New Roman"/>
                        </a:rPr>
                        <a:t> </a:t>
                      </a:r>
                      <a:r>
                        <a:rPr sz="1200" dirty="0">
                          <a:latin typeface="Times New Roman"/>
                          <a:cs typeface="Times New Roman"/>
                        </a:rPr>
                        <a:t>faculty,</a:t>
                      </a:r>
                      <a:r>
                        <a:rPr sz="1200" spc="484" dirty="0">
                          <a:latin typeface="Times New Roman"/>
                          <a:cs typeface="Times New Roman"/>
                        </a:rPr>
                        <a:t> </a:t>
                      </a:r>
                      <a:r>
                        <a:rPr sz="1200" dirty="0">
                          <a:latin typeface="Times New Roman"/>
                          <a:cs typeface="Times New Roman"/>
                        </a:rPr>
                        <a:t>and</a:t>
                      </a:r>
                      <a:r>
                        <a:rPr sz="1200" spc="480" dirty="0">
                          <a:latin typeface="Times New Roman"/>
                          <a:cs typeface="Times New Roman"/>
                        </a:rPr>
                        <a:t> </a:t>
                      </a:r>
                      <a:r>
                        <a:rPr sz="1200" spc="-10" dirty="0">
                          <a:latin typeface="Times New Roman"/>
                          <a:cs typeface="Times New Roman"/>
                        </a:rPr>
                        <a:t>staff </a:t>
                      </a:r>
                      <a:r>
                        <a:rPr sz="1200" dirty="0">
                          <a:latin typeface="Times New Roman"/>
                          <a:cs typeface="Times New Roman"/>
                        </a:rPr>
                        <a:t>participated</a:t>
                      </a:r>
                      <a:r>
                        <a:rPr sz="1200" spc="130" dirty="0">
                          <a:latin typeface="Times New Roman"/>
                          <a:cs typeface="Times New Roman"/>
                        </a:rPr>
                        <a:t> </a:t>
                      </a:r>
                      <a:r>
                        <a:rPr sz="1200" dirty="0">
                          <a:latin typeface="Times New Roman"/>
                          <a:cs typeface="Times New Roman"/>
                        </a:rPr>
                        <a:t>in</a:t>
                      </a:r>
                      <a:r>
                        <a:rPr sz="1200" spc="110" dirty="0">
                          <a:latin typeface="Times New Roman"/>
                          <a:cs typeface="Times New Roman"/>
                        </a:rPr>
                        <a:t> </a:t>
                      </a:r>
                      <a:r>
                        <a:rPr sz="1200" dirty="0">
                          <a:latin typeface="Times New Roman"/>
                          <a:cs typeface="Times New Roman"/>
                        </a:rPr>
                        <a:t>a</a:t>
                      </a:r>
                      <a:r>
                        <a:rPr sz="1200" spc="130" dirty="0">
                          <a:latin typeface="Times New Roman"/>
                          <a:cs typeface="Times New Roman"/>
                        </a:rPr>
                        <a:t> </a:t>
                      </a:r>
                      <a:r>
                        <a:rPr sz="1200" dirty="0">
                          <a:latin typeface="Times New Roman"/>
                          <a:cs typeface="Times New Roman"/>
                        </a:rPr>
                        <a:t>cleanliness</a:t>
                      </a:r>
                      <a:r>
                        <a:rPr sz="1200" spc="125" dirty="0">
                          <a:latin typeface="Times New Roman"/>
                          <a:cs typeface="Times New Roman"/>
                        </a:rPr>
                        <a:t> </a:t>
                      </a:r>
                      <a:r>
                        <a:rPr sz="1200" dirty="0">
                          <a:latin typeface="Times New Roman"/>
                          <a:cs typeface="Times New Roman"/>
                        </a:rPr>
                        <a:t>drive</a:t>
                      </a:r>
                      <a:r>
                        <a:rPr sz="1200" spc="125" dirty="0">
                          <a:latin typeface="Times New Roman"/>
                          <a:cs typeface="Times New Roman"/>
                        </a:rPr>
                        <a:t> </a:t>
                      </a:r>
                      <a:r>
                        <a:rPr sz="1200" dirty="0">
                          <a:latin typeface="Times New Roman"/>
                          <a:cs typeface="Times New Roman"/>
                        </a:rPr>
                        <a:t>across</a:t>
                      </a:r>
                      <a:r>
                        <a:rPr sz="1200" spc="105" dirty="0">
                          <a:latin typeface="Times New Roman"/>
                          <a:cs typeface="Times New Roman"/>
                        </a:rPr>
                        <a:t> </a:t>
                      </a:r>
                      <a:r>
                        <a:rPr sz="1200" dirty="0">
                          <a:latin typeface="Times New Roman"/>
                          <a:cs typeface="Times New Roman"/>
                        </a:rPr>
                        <a:t>the</a:t>
                      </a:r>
                      <a:r>
                        <a:rPr sz="1200" spc="125" dirty="0">
                          <a:latin typeface="Times New Roman"/>
                          <a:cs typeface="Times New Roman"/>
                        </a:rPr>
                        <a:t> </a:t>
                      </a:r>
                      <a:r>
                        <a:rPr sz="1200" dirty="0">
                          <a:latin typeface="Times New Roman"/>
                          <a:cs typeface="Times New Roman"/>
                        </a:rPr>
                        <a:t>campus</a:t>
                      </a:r>
                      <a:r>
                        <a:rPr sz="1200" spc="125" dirty="0">
                          <a:latin typeface="Times New Roman"/>
                          <a:cs typeface="Times New Roman"/>
                        </a:rPr>
                        <a:t> </a:t>
                      </a:r>
                      <a:r>
                        <a:rPr sz="1200" dirty="0">
                          <a:latin typeface="Times New Roman"/>
                          <a:cs typeface="Times New Roman"/>
                        </a:rPr>
                        <a:t>and</a:t>
                      </a:r>
                      <a:r>
                        <a:rPr sz="1200" spc="135" dirty="0">
                          <a:latin typeface="Times New Roman"/>
                          <a:cs typeface="Times New Roman"/>
                        </a:rPr>
                        <a:t> </a:t>
                      </a:r>
                      <a:r>
                        <a:rPr sz="1200" dirty="0">
                          <a:latin typeface="Times New Roman"/>
                          <a:cs typeface="Times New Roman"/>
                        </a:rPr>
                        <a:t>nearby</a:t>
                      </a:r>
                      <a:r>
                        <a:rPr sz="1200" spc="90" dirty="0">
                          <a:latin typeface="Times New Roman"/>
                          <a:cs typeface="Times New Roman"/>
                        </a:rPr>
                        <a:t> </a:t>
                      </a:r>
                      <a:r>
                        <a:rPr sz="1200" spc="-10" dirty="0">
                          <a:latin typeface="Times New Roman"/>
                          <a:cs typeface="Times New Roman"/>
                        </a:rPr>
                        <a:t>areas.The </a:t>
                      </a:r>
                      <a:r>
                        <a:rPr sz="1200" dirty="0">
                          <a:latin typeface="Times New Roman"/>
                          <a:cs typeface="Times New Roman"/>
                        </a:rPr>
                        <a:t>event</a:t>
                      </a:r>
                      <a:r>
                        <a:rPr sz="1200" spc="220" dirty="0">
                          <a:latin typeface="Times New Roman"/>
                          <a:cs typeface="Times New Roman"/>
                        </a:rPr>
                        <a:t>  </a:t>
                      </a:r>
                      <a:r>
                        <a:rPr sz="1200" dirty="0">
                          <a:latin typeface="Times New Roman"/>
                          <a:cs typeface="Times New Roman"/>
                        </a:rPr>
                        <a:t>included</a:t>
                      </a:r>
                      <a:r>
                        <a:rPr sz="1200" spc="215" dirty="0">
                          <a:latin typeface="Times New Roman"/>
                          <a:cs typeface="Times New Roman"/>
                        </a:rPr>
                        <a:t>  </a:t>
                      </a:r>
                      <a:r>
                        <a:rPr sz="1200" dirty="0">
                          <a:latin typeface="Times New Roman"/>
                          <a:cs typeface="Times New Roman"/>
                        </a:rPr>
                        <a:t>awareness</a:t>
                      </a:r>
                      <a:r>
                        <a:rPr sz="1200" spc="195" dirty="0">
                          <a:latin typeface="Times New Roman"/>
                          <a:cs typeface="Times New Roman"/>
                        </a:rPr>
                        <a:t>  </a:t>
                      </a:r>
                      <a:r>
                        <a:rPr sz="1200" dirty="0">
                          <a:latin typeface="Times New Roman"/>
                          <a:cs typeface="Times New Roman"/>
                        </a:rPr>
                        <a:t>rallies,</a:t>
                      </a:r>
                      <a:r>
                        <a:rPr sz="1200" spc="204" dirty="0">
                          <a:latin typeface="Times New Roman"/>
                          <a:cs typeface="Times New Roman"/>
                        </a:rPr>
                        <a:t>  </a:t>
                      </a:r>
                      <a:r>
                        <a:rPr sz="1200" dirty="0">
                          <a:latin typeface="Times New Roman"/>
                          <a:cs typeface="Times New Roman"/>
                        </a:rPr>
                        <a:t>poster-making,</a:t>
                      </a:r>
                      <a:r>
                        <a:rPr sz="1200" spc="204" dirty="0">
                          <a:latin typeface="Times New Roman"/>
                          <a:cs typeface="Times New Roman"/>
                        </a:rPr>
                        <a:t>  </a:t>
                      </a:r>
                      <a:r>
                        <a:rPr sz="1200" dirty="0">
                          <a:latin typeface="Times New Roman"/>
                          <a:cs typeface="Times New Roman"/>
                        </a:rPr>
                        <a:t>and</a:t>
                      </a:r>
                      <a:r>
                        <a:rPr sz="1200" spc="200" dirty="0">
                          <a:latin typeface="Times New Roman"/>
                          <a:cs typeface="Times New Roman"/>
                        </a:rPr>
                        <a:t>  </a:t>
                      </a:r>
                      <a:r>
                        <a:rPr sz="1200" spc="-10" dirty="0">
                          <a:latin typeface="Times New Roman"/>
                          <a:cs typeface="Times New Roman"/>
                        </a:rPr>
                        <a:t>slogan-writing activities.</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Dr.</a:t>
                      </a:r>
                      <a:r>
                        <a:rPr sz="1200" spc="-5" dirty="0">
                          <a:latin typeface="Times New Roman"/>
                          <a:cs typeface="Times New Roman"/>
                        </a:rPr>
                        <a:t> </a:t>
                      </a:r>
                      <a:r>
                        <a:rPr sz="1200" dirty="0">
                          <a:latin typeface="Times New Roman"/>
                          <a:cs typeface="Times New Roman"/>
                        </a:rPr>
                        <a:t>Kiran</a:t>
                      </a:r>
                      <a:r>
                        <a:rPr sz="1200" spc="-30" dirty="0">
                          <a:latin typeface="Times New Roman"/>
                          <a:cs typeface="Times New Roman"/>
                        </a:rPr>
                        <a:t> </a:t>
                      </a:r>
                      <a:r>
                        <a:rPr sz="1200" spc="-20" dirty="0">
                          <a:latin typeface="Times New Roman"/>
                          <a:cs typeface="Times New Roman"/>
                        </a:rPr>
                        <a:t>Bagri</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707390">
                <a:tc>
                  <a:txBody>
                    <a:bodyPr/>
                    <a:lstStyle/>
                    <a:p>
                      <a:pPr marL="69850">
                        <a:lnSpc>
                          <a:spcPts val="1345"/>
                        </a:lnSpc>
                      </a:pPr>
                      <a:r>
                        <a:rPr sz="1200" spc="-25" dirty="0">
                          <a:latin typeface="Times New Roman"/>
                          <a:cs typeface="Times New Roman"/>
                        </a:rPr>
                        <a:t>3.</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Annual</a:t>
                      </a:r>
                      <a:endParaRPr sz="1200">
                        <a:latin typeface="Times New Roman"/>
                        <a:cs typeface="Times New Roman"/>
                      </a:endParaRPr>
                    </a:p>
                    <a:p>
                      <a:pPr marL="66675">
                        <a:lnSpc>
                          <a:spcPct val="100000"/>
                        </a:lnSpc>
                        <a:spcBef>
                          <a:spcPts val="50"/>
                        </a:spcBef>
                      </a:pPr>
                      <a:r>
                        <a:rPr sz="1200" spc="-10" dirty="0">
                          <a:latin typeface="Times New Roman"/>
                          <a:cs typeface="Times New Roman"/>
                        </a:rPr>
                        <a:t>Function</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21.12.2024</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marR="64135">
                        <a:lnSpc>
                          <a:spcPts val="1370"/>
                        </a:lnSpc>
                        <a:spcBef>
                          <a:spcPts val="5"/>
                        </a:spcBef>
                      </a:pPr>
                      <a:r>
                        <a:rPr sz="1200" dirty="0">
                          <a:latin typeface="Times New Roman"/>
                          <a:cs typeface="Times New Roman"/>
                        </a:rPr>
                        <a:t>In</a:t>
                      </a:r>
                      <a:r>
                        <a:rPr sz="1200" spc="290" dirty="0">
                          <a:latin typeface="Times New Roman"/>
                          <a:cs typeface="Times New Roman"/>
                        </a:rPr>
                        <a:t> </a:t>
                      </a:r>
                      <a:r>
                        <a:rPr sz="1200" dirty="0">
                          <a:latin typeface="Times New Roman"/>
                          <a:cs typeface="Times New Roman"/>
                        </a:rPr>
                        <a:t>Manav</a:t>
                      </a:r>
                      <a:r>
                        <a:rPr sz="1200" spc="290" dirty="0">
                          <a:latin typeface="Times New Roman"/>
                          <a:cs typeface="Times New Roman"/>
                        </a:rPr>
                        <a:t> </a:t>
                      </a:r>
                      <a:r>
                        <a:rPr sz="1200" dirty="0">
                          <a:latin typeface="Times New Roman"/>
                          <a:cs typeface="Times New Roman"/>
                        </a:rPr>
                        <a:t>Institute</a:t>
                      </a:r>
                      <a:r>
                        <a:rPr sz="1200" spc="260" dirty="0">
                          <a:latin typeface="Times New Roman"/>
                          <a:cs typeface="Times New Roman"/>
                        </a:rPr>
                        <a:t> </a:t>
                      </a:r>
                      <a:r>
                        <a:rPr sz="1200" dirty="0">
                          <a:latin typeface="Times New Roman"/>
                          <a:cs typeface="Times New Roman"/>
                        </a:rPr>
                        <a:t>the</a:t>
                      </a:r>
                      <a:r>
                        <a:rPr sz="1200" spc="310" dirty="0">
                          <a:latin typeface="Times New Roman"/>
                          <a:cs typeface="Times New Roman"/>
                        </a:rPr>
                        <a:t> </a:t>
                      </a:r>
                      <a:r>
                        <a:rPr sz="1200" dirty="0">
                          <a:latin typeface="Times New Roman"/>
                          <a:cs typeface="Times New Roman"/>
                        </a:rPr>
                        <a:t>Annual</a:t>
                      </a:r>
                      <a:r>
                        <a:rPr sz="1200" spc="295" dirty="0">
                          <a:latin typeface="Times New Roman"/>
                          <a:cs typeface="Times New Roman"/>
                        </a:rPr>
                        <a:t> </a:t>
                      </a:r>
                      <a:r>
                        <a:rPr sz="1200" dirty="0">
                          <a:latin typeface="Times New Roman"/>
                          <a:cs typeface="Times New Roman"/>
                        </a:rPr>
                        <a:t>Function</a:t>
                      </a:r>
                      <a:r>
                        <a:rPr sz="1200" spc="290" dirty="0">
                          <a:latin typeface="Times New Roman"/>
                          <a:cs typeface="Times New Roman"/>
                        </a:rPr>
                        <a:t> </a:t>
                      </a:r>
                      <a:r>
                        <a:rPr sz="1200" dirty="0">
                          <a:latin typeface="Times New Roman"/>
                          <a:cs typeface="Times New Roman"/>
                        </a:rPr>
                        <a:t>was</a:t>
                      </a:r>
                      <a:r>
                        <a:rPr sz="1200" spc="305" dirty="0">
                          <a:latin typeface="Times New Roman"/>
                          <a:cs typeface="Times New Roman"/>
                        </a:rPr>
                        <a:t> </a:t>
                      </a:r>
                      <a:r>
                        <a:rPr sz="1200" dirty="0">
                          <a:latin typeface="Times New Roman"/>
                          <a:cs typeface="Times New Roman"/>
                        </a:rPr>
                        <a:t>organized</a:t>
                      </a:r>
                      <a:r>
                        <a:rPr sz="1200" spc="315" dirty="0">
                          <a:latin typeface="Times New Roman"/>
                          <a:cs typeface="Times New Roman"/>
                        </a:rPr>
                        <a:t> </a:t>
                      </a:r>
                      <a:r>
                        <a:rPr sz="1200" dirty="0">
                          <a:latin typeface="Times New Roman"/>
                          <a:cs typeface="Times New Roman"/>
                        </a:rPr>
                        <a:t>to</a:t>
                      </a:r>
                      <a:r>
                        <a:rPr sz="1200" spc="335" dirty="0">
                          <a:latin typeface="Times New Roman"/>
                          <a:cs typeface="Times New Roman"/>
                        </a:rPr>
                        <a:t> </a:t>
                      </a:r>
                      <a:r>
                        <a:rPr sz="1200" dirty="0">
                          <a:latin typeface="Times New Roman"/>
                          <a:cs typeface="Times New Roman"/>
                        </a:rPr>
                        <a:t>celebrate</a:t>
                      </a:r>
                      <a:r>
                        <a:rPr sz="1200" spc="285" dirty="0">
                          <a:latin typeface="Times New Roman"/>
                          <a:cs typeface="Times New Roman"/>
                        </a:rPr>
                        <a:t> </a:t>
                      </a:r>
                      <a:r>
                        <a:rPr sz="1200" spc="-25" dirty="0">
                          <a:latin typeface="Times New Roman"/>
                          <a:cs typeface="Times New Roman"/>
                        </a:rPr>
                        <a:t>the </a:t>
                      </a:r>
                      <a:r>
                        <a:rPr sz="1200" dirty="0">
                          <a:latin typeface="Times New Roman"/>
                          <a:cs typeface="Times New Roman"/>
                        </a:rPr>
                        <a:t>academic</a:t>
                      </a:r>
                      <a:r>
                        <a:rPr sz="1200" spc="-15" dirty="0">
                          <a:latin typeface="Times New Roman"/>
                          <a:cs typeface="Times New Roman"/>
                        </a:rPr>
                        <a:t>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cultural</a:t>
                      </a:r>
                      <a:r>
                        <a:rPr sz="1200" spc="-50" dirty="0">
                          <a:latin typeface="Times New Roman"/>
                          <a:cs typeface="Times New Roman"/>
                        </a:rPr>
                        <a:t> </a:t>
                      </a:r>
                      <a:r>
                        <a:rPr sz="1200" dirty="0">
                          <a:latin typeface="Times New Roman"/>
                          <a:cs typeface="Times New Roman"/>
                        </a:rPr>
                        <a:t>achievements</a:t>
                      </a:r>
                      <a:r>
                        <a:rPr sz="1200" spc="-20" dirty="0">
                          <a:latin typeface="Times New Roman"/>
                          <a:cs typeface="Times New Roman"/>
                        </a:rPr>
                        <a:t> </a:t>
                      </a:r>
                      <a:r>
                        <a:rPr sz="1200" dirty="0">
                          <a:latin typeface="Times New Roman"/>
                          <a:cs typeface="Times New Roman"/>
                        </a:rPr>
                        <a:t>of</a:t>
                      </a:r>
                      <a:r>
                        <a:rPr sz="1200" spc="-45" dirty="0">
                          <a:latin typeface="Times New Roman"/>
                          <a:cs typeface="Times New Roman"/>
                        </a:rPr>
                        <a:t> </a:t>
                      </a:r>
                      <a:r>
                        <a:rPr sz="1200" dirty="0">
                          <a:latin typeface="Times New Roman"/>
                          <a:cs typeface="Times New Roman"/>
                        </a:rPr>
                        <a:t>students. The</a:t>
                      </a:r>
                      <a:r>
                        <a:rPr sz="1200" spc="-10" dirty="0">
                          <a:latin typeface="Times New Roman"/>
                          <a:cs typeface="Times New Roman"/>
                        </a:rPr>
                        <a:t> </a:t>
                      </a:r>
                      <a:r>
                        <a:rPr sz="1200" dirty="0">
                          <a:latin typeface="Times New Roman"/>
                          <a:cs typeface="Times New Roman"/>
                        </a:rPr>
                        <a:t>event</a:t>
                      </a:r>
                      <a:r>
                        <a:rPr sz="1200" spc="30" dirty="0">
                          <a:latin typeface="Times New Roman"/>
                          <a:cs typeface="Times New Roman"/>
                        </a:rPr>
                        <a:t> </a:t>
                      </a:r>
                      <a:r>
                        <a:rPr sz="1200" dirty="0">
                          <a:latin typeface="Times New Roman"/>
                          <a:cs typeface="Times New Roman"/>
                        </a:rPr>
                        <a:t>included</a:t>
                      </a:r>
                      <a:r>
                        <a:rPr sz="1200" spc="-15" dirty="0">
                          <a:latin typeface="Times New Roman"/>
                          <a:cs typeface="Times New Roman"/>
                        </a:rPr>
                        <a:t> </a:t>
                      </a:r>
                      <a:r>
                        <a:rPr sz="1200" spc="-10" dirty="0">
                          <a:latin typeface="Times New Roman"/>
                          <a:cs typeface="Times New Roman"/>
                        </a:rPr>
                        <a:t>students</a:t>
                      </a:r>
                      <a:endParaRPr sz="1200">
                        <a:latin typeface="Times New Roman"/>
                        <a:cs typeface="Times New Roman"/>
                      </a:endParaRPr>
                    </a:p>
                    <a:p>
                      <a:pPr marL="66675">
                        <a:lnSpc>
                          <a:spcPts val="1360"/>
                        </a:lnSpc>
                      </a:pPr>
                      <a:r>
                        <a:rPr sz="1200" spc="-10" dirty="0">
                          <a:latin typeface="Times New Roman"/>
                          <a:cs typeface="Times New Roman"/>
                        </a:rPr>
                        <a:t>performances,</a:t>
                      </a:r>
                      <a:r>
                        <a:rPr sz="1200" spc="-15" dirty="0">
                          <a:latin typeface="Times New Roman"/>
                          <a:cs typeface="Times New Roman"/>
                        </a:rPr>
                        <a:t> </a:t>
                      </a:r>
                      <a:r>
                        <a:rPr sz="1200" dirty="0">
                          <a:latin typeface="Times New Roman"/>
                          <a:cs typeface="Times New Roman"/>
                        </a:rPr>
                        <a:t>prize</a:t>
                      </a:r>
                      <a:r>
                        <a:rPr sz="1200" spc="-30" dirty="0">
                          <a:latin typeface="Times New Roman"/>
                          <a:cs typeface="Times New Roman"/>
                        </a:rPr>
                        <a:t> </a:t>
                      </a:r>
                      <a:r>
                        <a:rPr sz="1200" dirty="0">
                          <a:latin typeface="Times New Roman"/>
                          <a:cs typeface="Times New Roman"/>
                        </a:rPr>
                        <a:t>distribution,</a:t>
                      </a:r>
                      <a:r>
                        <a:rPr sz="1200" spc="-15" dirty="0">
                          <a:latin typeface="Times New Roman"/>
                          <a:cs typeface="Times New Roman"/>
                        </a:rPr>
                        <a:t> </a:t>
                      </a:r>
                      <a:r>
                        <a:rPr sz="1200" dirty="0">
                          <a:latin typeface="Times New Roman"/>
                          <a:cs typeface="Times New Roman"/>
                        </a:rPr>
                        <a:t>and</a:t>
                      </a:r>
                      <a:r>
                        <a:rPr sz="1200" spc="-20" dirty="0">
                          <a:latin typeface="Times New Roman"/>
                          <a:cs typeface="Times New Roman"/>
                        </a:rPr>
                        <a:t> </a:t>
                      </a:r>
                      <a:r>
                        <a:rPr sz="1200" dirty="0">
                          <a:latin typeface="Times New Roman"/>
                          <a:cs typeface="Times New Roman"/>
                        </a:rPr>
                        <a:t>speeches</a:t>
                      </a:r>
                      <a:r>
                        <a:rPr sz="1200" spc="-15" dirty="0">
                          <a:latin typeface="Times New Roman"/>
                          <a:cs typeface="Times New Roman"/>
                        </a:rPr>
                        <a:t> </a:t>
                      </a:r>
                      <a:r>
                        <a:rPr sz="1200" dirty="0">
                          <a:latin typeface="Times New Roman"/>
                          <a:cs typeface="Times New Roman"/>
                        </a:rPr>
                        <a:t>by</a:t>
                      </a:r>
                      <a:r>
                        <a:rPr sz="1200" spc="-45" dirty="0">
                          <a:latin typeface="Times New Roman"/>
                          <a:cs typeface="Times New Roman"/>
                        </a:rPr>
                        <a:t> </a:t>
                      </a:r>
                      <a:r>
                        <a:rPr sz="1200" spc="-10" dirty="0">
                          <a:latin typeface="Times New Roman"/>
                          <a:cs typeface="Times New Roman"/>
                        </a:rPr>
                        <a:t>staff.</a:t>
                      </a:r>
                      <a:endParaRPr sz="1200">
                        <a:latin typeface="Times New Roman"/>
                        <a:cs typeface="Times New Roman"/>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Sh.</a:t>
                      </a:r>
                      <a:r>
                        <a:rPr sz="1200" spc="-30" dirty="0">
                          <a:latin typeface="Times New Roman"/>
                          <a:cs typeface="Times New Roman"/>
                        </a:rPr>
                        <a:t> </a:t>
                      </a:r>
                      <a:r>
                        <a:rPr sz="1200" dirty="0">
                          <a:latin typeface="Times New Roman"/>
                          <a:cs typeface="Times New Roman"/>
                        </a:rPr>
                        <a:t>Ranbir</a:t>
                      </a:r>
                      <a:r>
                        <a:rPr sz="1200" spc="-25" dirty="0">
                          <a:latin typeface="Times New Roman"/>
                          <a:cs typeface="Times New Roman"/>
                        </a:rPr>
                        <a:t> </a:t>
                      </a:r>
                      <a:r>
                        <a:rPr sz="1200" spc="-10" dirty="0">
                          <a:latin typeface="Times New Roman"/>
                          <a:cs typeface="Times New Roman"/>
                        </a:rPr>
                        <a:t>Gangwa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pic>
        <p:nvPicPr>
          <p:cNvPr id="6" name="object 6"/>
          <p:cNvPicPr/>
          <p:nvPr/>
        </p:nvPicPr>
        <p:blipFill>
          <a:blip r:embed="rId2" cstate="print"/>
          <a:stretch>
            <a:fillRect/>
          </a:stretch>
        </p:blipFill>
        <p:spPr>
          <a:xfrm>
            <a:off x="970280" y="483235"/>
            <a:ext cx="1444166" cy="19215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41552" y="914654"/>
          <a:ext cx="8822690" cy="4657090"/>
        </p:xfrm>
        <a:graphic>
          <a:graphicData uri="http://schemas.openxmlformats.org/drawingml/2006/table">
            <a:tbl>
              <a:tblPr firstRow="1" bandRow="1">
                <a:tableStyleId>{2D5ABB26-0587-4C30-8999-92F81FD0307C}</a:tableStyleId>
              </a:tblPr>
              <a:tblGrid>
                <a:gridCol w="469265"/>
                <a:gridCol w="984885"/>
                <a:gridCol w="975360"/>
                <a:gridCol w="4862830"/>
                <a:gridCol w="1530350"/>
              </a:tblGrid>
              <a:tr h="1115695">
                <a:tc>
                  <a:txBody>
                    <a:bodyPr/>
                    <a:lstStyle/>
                    <a:p>
                      <a:pPr marL="69850">
                        <a:lnSpc>
                          <a:spcPts val="1345"/>
                        </a:lnSpc>
                      </a:pPr>
                      <a:r>
                        <a:rPr sz="1200" spc="-25" dirty="0">
                          <a:latin typeface="Times New Roman"/>
                          <a:cs typeface="Times New Roman"/>
                        </a:rPr>
                        <a:t>4.</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Festival</a:t>
                      </a:r>
                      <a:endParaRPr sz="1200">
                        <a:latin typeface="Times New Roman"/>
                        <a:cs typeface="Times New Roman"/>
                      </a:endParaRPr>
                    </a:p>
                    <a:p>
                      <a:pPr marL="66675" marR="200660">
                        <a:lnSpc>
                          <a:spcPct val="103299"/>
                        </a:lnSpc>
                      </a:pPr>
                      <a:r>
                        <a:rPr sz="1200" spc="-10" dirty="0">
                          <a:latin typeface="Times New Roman"/>
                          <a:cs typeface="Times New Roman"/>
                        </a:rPr>
                        <a:t>Celebration (Lohri)</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13.01.2025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Manav</a:t>
                      </a:r>
                      <a:r>
                        <a:rPr sz="1200" spc="-35" dirty="0">
                          <a:latin typeface="Times New Roman"/>
                          <a:cs typeface="Times New Roman"/>
                        </a:rPr>
                        <a:t> </a:t>
                      </a:r>
                      <a:r>
                        <a:rPr sz="1200" dirty="0">
                          <a:latin typeface="Times New Roman"/>
                          <a:cs typeface="Times New Roman"/>
                        </a:rPr>
                        <a:t>Institute</a:t>
                      </a:r>
                      <a:r>
                        <a:rPr sz="1200" spc="-15" dirty="0">
                          <a:latin typeface="Times New Roman"/>
                          <a:cs typeface="Times New Roman"/>
                        </a:rPr>
                        <a:t> </a:t>
                      </a:r>
                      <a:r>
                        <a:rPr sz="1200" spc="-10" dirty="0">
                          <a:latin typeface="Times New Roman"/>
                          <a:cs typeface="Times New Roman"/>
                        </a:rPr>
                        <a:t>celebrated </a:t>
                      </a:r>
                      <a:r>
                        <a:rPr sz="1200" dirty="0">
                          <a:latin typeface="Times New Roman"/>
                          <a:cs typeface="Times New Roman"/>
                        </a:rPr>
                        <a:t>Lohri,</a:t>
                      </a:r>
                      <a:r>
                        <a:rPr sz="1200" spc="-20"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spc="-10" dirty="0">
                          <a:latin typeface="Times New Roman"/>
                          <a:cs typeface="Times New Roman"/>
                        </a:rPr>
                        <a:t>traditional</a:t>
                      </a:r>
                      <a:r>
                        <a:rPr sz="1200" spc="-55" dirty="0">
                          <a:latin typeface="Times New Roman"/>
                          <a:cs typeface="Times New Roman"/>
                        </a:rPr>
                        <a:t> </a:t>
                      </a:r>
                      <a:r>
                        <a:rPr sz="1200" dirty="0">
                          <a:latin typeface="Times New Roman"/>
                          <a:cs typeface="Times New Roman"/>
                        </a:rPr>
                        <a:t>Punjabi</a:t>
                      </a:r>
                      <a:r>
                        <a:rPr sz="1200" spc="-30" dirty="0">
                          <a:latin typeface="Times New Roman"/>
                          <a:cs typeface="Times New Roman"/>
                        </a:rPr>
                        <a:t> </a:t>
                      </a:r>
                      <a:r>
                        <a:rPr sz="1200" dirty="0">
                          <a:latin typeface="Times New Roman"/>
                          <a:cs typeface="Times New Roman"/>
                        </a:rPr>
                        <a:t>festival, on</a:t>
                      </a:r>
                      <a:r>
                        <a:rPr sz="1200" spc="-35" dirty="0">
                          <a:latin typeface="Times New Roman"/>
                          <a:cs typeface="Times New Roman"/>
                        </a:rPr>
                        <a:t> </a:t>
                      </a:r>
                      <a:r>
                        <a:rPr sz="1200" spc="-20" dirty="0">
                          <a:latin typeface="Times New Roman"/>
                          <a:cs typeface="Times New Roman"/>
                        </a:rPr>
                        <a:t>13th</a:t>
                      </a:r>
                      <a:endParaRPr sz="1200">
                        <a:latin typeface="Times New Roman"/>
                        <a:cs typeface="Times New Roman"/>
                      </a:endParaRPr>
                    </a:p>
                    <a:p>
                      <a:pPr marL="66675" marR="116839">
                        <a:lnSpc>
                          <a:spcPct val="103299"/>
                        </a:lnSpc>
                      </a:pPr>
                      <a:r>
                        <a:rPr sz="1200" dirty="0">
                          <a:latin typeface="Times New Roman"/>
                          <a:cs typeface="Times New Roman"/>
                        </a:rPr>
                        <a:t>January</a:t>
                      </a:r>
                      <a:r>
                        <a:rPr sz="1200" spc="-60" dirty="0">
                          <a:latin typeface="Times New Roman"/>
                          <a:cs typeface="Times New Roman"/>
                        </a:rPr>
                        <a:t> </a:t>
                      </a:r>
                      <a:r>
                        <a:rPr sz="1200" dirty="0">
                          <a:latin typeface="Times New Roman"/>
                          <a:cs typeface="Times New Roman"/>
                        </a:rPr>
                        <a:t>2025</a:t>
                      </a:r>
                      <a:r>
                        <a:rPr sz="1200" spc="-10" dirty="0">
                          <a:latin typeface="Times New Roman"/>
                          <a:cs typeface="Times New Roman"/>
                        </a:rPr>
                        <a:t> </a:t>
                      </a:r>
                      <a:r>
                        <a:rPr sz="1200" dirty="0">
                          <a:latin typeface="Times New Roman"/>
                          <a:cs typeface="Times New Roman"/>
                        </a:rPr>
                        <a:t>with</a:t>
                      </a:r>
                      <a:r>
                        <a:rPr sz="1200" spc="-30" dirty="0">
                          <a:latin typeface="Times New Roman"/>
                          <a:cs typeface="Times New Roman"/>
                        </a:rPr>
                        <a:t> </a:t>
                      </a:r>
                      <a:r>
                        <a:rPr sz="1200" dirty="0">
                          <a:latin typeface="Times New Roman"/>
                          <a:cs typeface="Times New Roman"/>
                        </a:rPr>
                        <a:t>great</a:t>
                      </a:r>
                      <a:r>
                        <a:rPr sz="1200" spc="10" dirty="0">
                          <a:latin typeface="Times New Roman"/>
                          <a:cs typeface="Times New Roman"/>
                        </a:rPr>
                        <a:t> </a:t>
                      </a:r>
                      <a:r>
                        <a:rPr sz="1200" spc="-10" dirty="0">
                          <a:latin typeface="Times New Roman"/>
                          <a:cs typeface="Times New Roman"/>
                        </a:rPr>
                        <a:t>enthusiasm</a:t>
                      </a:r>
                      <a:r>
                        <a:rPr sz="1200" spc="-30" dirty="0">
                          <a:latin typeface="Times New Roman"/>
                          <a:cs typeface="Times New Roman"/>
                        </a:rPr>
                        <a:t> </a:t>
                      </a:r>
                      <a:r>
                        <a:rPr sz="1200" dirty="0">
                          <a:latin typeface="Times New Roman"/>
                          <a:cs typeface="Times New Roman"/>
                        </a:rPr>
                        <a:t>and</a:t>
                      </a:r>
                      <a:r>
                        <a:rPr sz="1200" spc="-10" dirty="0">
                          <a:latin typeface="Times New Roman"/>
                          <a:cs typeface="Times New Roman"/>
                        </a:rPr>
                        <a:t> </a:t>
                      </a:r>
                      <a:r>
                        <a:rPr sz="1200" dirty="0">
                          <a:latin typeface="Times New Roman"/>
                          <a:cs typeface="Times New Roman"/>
                        </a:rPr>
                        <a:t>cultural</a:t>
                      </a:r>
                      <a:r>
                        <a:rPr sz="1200" spc="-50" dirty="0">
                          <a:latin typeface="Times New Roman"/>
                          <a:cs typeface="Times New Roman"/>
                        </a:rPr>
                        <a:t> </a:t>
                      </a:r>
                      <a:r>
                        <a:rPr sz="1200" dirty="0">
                          <a:latin typeface="Times New Roman"/>
                          <a:cs typeface="Times New Roman"/>
                        </a:rPr>
                        <a:t>spirit.,</a:t>
                      </a:r>
                      <a:r>
                        <a:rPr sz="1200" spc="-25"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dirty="0">
                          <a:latin typeface="Times New Roman"/>
                          <a:cs typeface="Times New Roman"/>
                        </a:rPr>
                        <a:t>atmosphere</a:t>
                      </a:r>
                      <a:r>
                        <a:rPr sz="1200" spc="-15" dirty="0">
                          <a:latin typeface="Times New Roman"/>
                          <a:cs typeface="Times New Roman"/>
                        </a:rPr>
                        <a:t> </a:t>
                      </a:r>
                      <a:r>
                        <a:rPr sz="1200" spc="-25" dirty="0">
                          <a:latin typeface="Times New Roman"/>
                          <a:cs typeface="Times New Roman"/>
                        </a:rPr>
                        <a:t>was </a:t>
                      </a:r>
                      <a:r>
                        <a:rPr sz="1200" dirty="0">
                          <a:latin typeface="Times New Roman"/>
                          <a:cs typeface="Times New Roman"/>
                        </a:rPr>
                        <a:t>filled</a:t>
                      </a:r>
                      <a:r>
                        <a:rPr sz="1200" spc="-40" dirty="0">
                          <a:latin typeface="Times New Roman"/>
                          <a:cs typeface="Times New Roman"/>
                        </a:rPr>
                        <a:t> </a:t>
                      </a:r>
                      <a:r>
                        <a:rPr sz="1200" dirty="0">
                          <a:latin typeface="Times New Roman"/>
                          <a:cs typeface="Times New Roman"/>
                        </a:rPr>
                        <a:t>with</a:t>
                      </a:r>
                      <a:r>
                        <a:rPr sz="1200" spc="-60" dirty="0">
                          <a:latin typeface="Times New Roman"/>
                          <a:cs typeface="Times New Roman"/>
                        </a:rPr>
                        <a:t> </a:t>
                      </a:r>
                      <a:r>
                        <a:rPr sz="1200" dirty="0">
                          <a:latin typeface="Times New Roman"/>
                          <a:cs typeface="Times New Roman"/>
                        </a:rPr>
                        <a:t>warmth,</a:t>
                      </a:r>
                      <a:r>
                        <a:rPr sz="1200" spc="-5" dirty="0">
                          <a:latin typeface="Times New Roman"/>
                          <a:cs typeface="Times New Roman"/>
                        </a:rPr>
                        <a:t> </a:t>
                      </a:r>
                      <a:r>
                        <a:rPr sz="1200" dirty="0">
                          <a:latin typeface="Times New Roman"/>
                          <a:cs typeface="Times New Roman"/>
                        </a:rPr>
                        <a:t>laughter,</a:t>
                      </a:r>
                      <a:r>
                        <a:rPr sz="1200" spc="-30" dirty="0">
                          <a:latin typeface="Times New Roman"/>
                          <a:cs typeface="Times New Roman"/>
                        </a:rPr>
                        <a:t> </a:t>
                      </a:r>
                      <a:r>
                        <a:rPr sz="1200" dirty="0">
                          <a:latin typeface="Times New Roman"/>
                          <a:cs typeface="Times New Roman"/>
                        </a:rPr>
                        <a:t>and</a:t>
                      </a:r>
                      <a:r>
                        <a:rPr sz="1200" spc="-40" dirty="0">
                          <a:latin typeface="Times New Roman"/>
                          <a:cs typeface="Times New Roman"/>
                        </a:rPr>
                        <a:t> </a:t>
                      </a:r>
                      <a:r>
                        <a:rPr sz="1200" dirty="0">
                          <a:latin typeface="Times New Roman"/>
                          <a:cs typeface="Times New Roman"/>
                        </a:rPr>
                        <a:t>festivity.</a:t>
                      </a:r>
                      <a:r>
                        <a:rPr sz="1200" spc="5" dirty="0">
                          <a:latin typeface="Times New Roman"/>
                          <a:cs typeface="Times New Roman"/>
                        </a:rPr>
                        <a:t> </a:t>
                      </a:r>
                      <a:r>
                        <a:rPr sz="1200" dirty="0">
                          <a:latin typeface="Times New Roman"/>
                          <a:cs typeface="Times New Roman"/>
                        </a:rPr>
                        <a:t>Sh.</a:t>
                      </a:r>
                      <a:r>
                        <a:rPr sz="1200" spc="-30" dirty="0">
                          <a:latin typeface="Times New Roman"/>
                          <a:cs typeface="Times New Roman"/>
                        </a:rPr>
                        <a:t> </a:t>
                      </a:r>
                      <a:r>
                        <a:rPr sz="1200" dirty="0">
                          <a:latin typeface="Times New Roman"/>
                          <a:cs typeface="Times New Roman"/>
                        </a:rPr>
                        <a:t>Deepak</a:t>
                      </a:r>
                      <a:r>
                        <a:rPr sz="1200" spc="-40" dirty="0">
                          <a:latin typeface="Times New Roman"/>
                          <a:cs typeface="Times New Roman"/>
                        </a:rPr>
                        <a:t> </a:t>
                      </a:r>
                      <a:r>
                        <a:rPr sz="1200" dirty="0">
                          <a:latin typeface="Times New Roman"/>
                          <a:cs typeface="Times New Roman"/>
                        </a:rPr>
                        <a:t>Gaur</a:t>
                      </a:r>
                      <a:r>
                        <a:rPr sz="1200" spc="-30" dirty="0">
                          <a:latin typeface="Times New Roman"/>
                          <a:cs typeface="Times New Roman"/>
                        </a:rPr>
                        <a:t> </a:t>
                      </a:r>
                      <a:r>
                        <a:rPr sz="1200" spc="-10" dirty="0">
                          <a:latin typeface="Times New Roman"/>
                          <a:cs typeface="Times New Roman"/>
                        </a:rPr>
                        <a:t>addressed students.</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Sh.</a:t>
                      </a:r>
                      <a:r>
                        <a:rPr sz="1200" spc="-20" dirty="0">
                          <a:latin typeface="Times New Roman"/>
                          <a:cs typeface="Times New Roman"/>
                        </a:rPr>
                        <a:t> </a:t>
                      </a:r>
                      <a:r>
                        <a:rPr sz="1200" dirty="0">
                          <a:latin typeface="Times New Roman"/>
                          <a:cs typeface="Times New Roman"/>
                        </a:rPr>
                        <a:t>Deepak</a:t>
                      </a:r>
                      <a:r>
                        <a:rPr sz="1200" spc="-30" dirty="0">
                          <a:latin typeface="Times New Roman"/>
                          <a:cs typeface="Times New Roman"/>
                        </a:rPr>
                        <a:t> </a:t>
                      </a:r>
                      <a:r>
                        <a:rPr sz="1200" spc="-20" dirty="0">
                          <a:latin typeface="Times New Roman"/>
                          <a:cs typeface="Times New Roman"/>
                        </a:rPr>
                        <a:t>Gaur</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243330">
                <a:tc>
                  <a:txBody>
                    <a:bodyPr/>
                    <a:lstStyle/>
                    <a:p>
                      <a:pPr marL="69850">
                        <a:lnSpc>
                          <a:spcPts val="1345"/>
                        </a:lnSpc>
                      </a:pPr>
                      <a:r>
                        <a:rPr sz="1200" spc="-25" dirty="0">
                          <a:latin typeface="Times New Roman"/>
                          <a:cs typeface="Times New Roman"/>
                        </a:rPr>
                        <a:t>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Sports</a:t>
                      </a:r>
                      <a:r>
                        <a:rPr sz="1200" spc="-20" dirty="0">
                          <a:latin typeface="Times New Roman"/>
                          <a:cs typeface="Times New Roman"/>
                        </a:rPr>
                        <a:t> </a:t>
                      </a:r>
                      <a:r>
                        <a:rPr sz="1200" spc="-25" dirty="0">
                          <a:latin typeface="Times New Roman"/>
                          <a:cs typeface="Times New Roman"/>
                        </a:rPr>
                        <a:t>Day</a:t>
                      </a:r>
                      <a:endParaRPr sz="1200">
                        <a:latin typeface="Times New Roman"/>
                        <a:cs typeface="Times New Roman"/>
                      </a:endParaRPr>
                    </a:p>
                    <a:p>
                      <a:pPr marL="66675">
                        <a:lnSpc>
                          <a:spcPct val="100000"/>
                        </a:lnSpc>
                        <a:spcBef>
                          <a:spcPts val="865"/>
                        </a:spcBef>
                      </a:pPr>
                      <a:r>
                        <a:rPr sz="1200" spc="-10" dirty="0">
                          <a:latin typeface="Times New Roman"/>
                          <a:cs typeface="Times New Roman"/>
                        </a:rPr>
                        <a:t>Celebration</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06.02.2025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The</a:t>
                      </a:r>
                      <a:r>
                        <a:rPr sz="1200" spc="-15" dirty="0">
                          <a:latin typeface="Times New Roman"/>
                          <a:cs typeface="Times New Roman"/>
                        </a:rPr>
                        <a:t> </a:t>
                      </a:r>
                      <a:r>
                        <a:rPr sz="1200" dirty="0">
                          <a:latin typeface="Times New Roman"/>
                          <a:cs typeface="Times New Roman"/>
                        </a:rPr>
                        <a:t>Annual</a:t>
                      </a:r>
                      <a:r>
                        <a:rPr sz="1200" spc="-50" dirty="0">
                          <a:latin typeface="Times New Roman"/>
                          <a:cs typeface="Times New Roman"/>
                        </a:rPr>
                        <a:t> </a:t>
                      </a:r>
                      <a:r>
                        <a:rPr sz="1200" dirty="0">
                          <a:latin typeface="Times New Roman"/>
                          <a:cs typeface="Times New Roman"/>
                        </a:rPr>
                        <a:t>Sports</a:t>
                      </a:r>
                      <a:r>
                        <a:rPr sz="1200" spc="-20" dirty="0">
                          <a:latin typeface="Times New Roman"/>
                          <a:cs typeface="Times New Roman"/>
                        </a:rPr>
                        <a:t> </a:t>
                      </a:r>
                      <a:r>
                        <a:rPr sz="1200" dirty="0">
                          <a:latin typeface="Times New Roman"/>
                          <a:cs typeface="Times New Roman"/>
                        </a:rPr>
                        <a:t>Day</a:t>
                      </a:r>
                      <a:r>
                        <a:rPr sz="1200" spc="-55" dirty="0">
                          <a:latin typeface="Times New Roman"/>
                          <a:cs typeface="Times New Roman"/>
                        </a:rPr>
                        <a:t> </a:t>
                      </a:r>
                      <a:r>
                        <a:rPr sz="1200" dirty="0">
                          <a:latin typeface="Times New Roman"/>
                          <a:cs typeface="Times New Roman"/>
                        </a:rPr>
                        <a:t>at</a:t>
                      </a:r>
                      <a:r>
                        <a:rPr sz="1200" spc="15" dirty="0">
                          <a:latin typeface="Times New Roman"/>
                          <a:cs typeface="Times New Roman"/>
                        </a:rPr>
                        <a:t> </a:t>
                      </a:r>
                      <a:r>
                        <a:rPr sz="1200" dirty="0">
                          <a:latin typeface="Times New Roman"/>
                          <a:cs typeface="Times New Roman"/>
                        </a:rPr>
                        <a:t>Manav</a:t>
                      </a:r>
                      <a:r>
                        <a:rPr sz="1200" spc="-30" dirty="0">
                          <a:latin typeface="Times New Roman"/>
                          <a:cs typeface="Times New Roman"/>
                        </a:rPr>
                        <a:t> </a:t>
                      </a:r>
                      <a:r>
                        <a:rPr sz="1200" dirty="0">
                          <a:latin typeface="Times New Roman"/>
                          <a:cs typeface="Times New Roman"/>
                        </a:rPr>
                        <a:t>Institute</a:t>
                      </a:r>
                      <a:r>
                        <a:rPr sz="1200" spc="-40" dirty="0">
                          <a:latin typeface="Times New Roman"/>
                          <a:cs typeface="Times New Roman"/>
                        </a:rPr>
                        <a:t> </a:t>
                      </a:r>
                      <a:r>
                        <a:rPr sz="1200" dirty="0">
                          <a:latin typeface="Times New Roman"/>
                          <a:cs typeface="Times New Roman"/>
                        </a:rPr>
                        <a:t>is</a:t>
                      </a:r>
                      <a:r>
                        <a:rPr sz="1200" spc="-15" dirty="0">
                          <a:latin typeface="Times New Roman"/>
                          <a:cs typeface="Times New Roman"/>
                        </a:rPr>
                        <a:t> </a:t>
                      </a:r>
                      <a:r>
                        <a:rPr sz="1200" dirty="0">
                          <a:latin typeface="Times New Roman"/>
                          <a:cs typeface="Times New Roman"/>
                        </a:rPr>
                        <a:t>a</a:t>
                      </a:r>
                      <a:r>
                        <a:rPr sz="1200" spc="-15" dirty="0">
                          <a:latin typeface="Times New Roman"/>
                          <a:cs typeface="Times New Roman"/>
                        </a:rPr>
                        <a:t> </a:t>
                      </a:r>
                      <a:r>
                        <a:rPr sz="1200" dirty="0">
                          <a:latin typeface="Times New Roman"/>
                          <a:cs typeface="Times New Roman"/>
                        </a:rPr>
                        <a:t>vibrant</a:t>
                      </a:r>
                      <a:r>
                        <a:rPr sz="1200" spc="15" dirty="0">
                          <a:latin typeface="Times New Roman"/>
                          <a:cs typeface="Times New Roman"/>
                        </a:rPr>
                        <a:t> </a:t>
                      </a:r>
                      <a:r>
                        <a:rPr sz="1200" spc="-10" dirty="0">
                          <a:latin typeface="Times New Roman"/>
                          <a:cs typeface="Times New Roman"/>
                        </a:rPr>
                        <a:t>celebration</a:t>
                      </a:r>
                      <a:r>
                        <a:rPr sz="1200" spc="-30" dirty="0">
                          <a:latin typeface="Times New Roman"/>
                          <a:cs typeface="Times New Roman"/>
                        </a:rPr>
                        <a:t> </a:t>
                      </a:r>
                      <a:r>
                        <a:rPr sz="1200" spc="-25" dirty="0">
                          <a:latin typeface="Times New Roman"/>
                          <a:cs typeface="Times New Roman"/>
                        </a:rPr>
                        <a:t>of</a:t>
                      </a:r>
                      <a:endParaRPr sz="1200">
                        <a:latin typeface="Times New Roman"/>
                        <a:cs typeface="Times New Roman"/>
                      </a:endParaRPr>
                    </a:p>
                    <a:p>
                      <a:pPr marL="66675" marR="154305">
                        <a:lnSpc>
                          <a:spcPct val="103400"/>
                        </a:lnSpc>
                      </a:pPr>
                      <a:r>
                        <a:rPr sz="1200" dirty="0">
                          <a:latin typeface="Times New Roman"/>
                          <a:cs typeface="Times New Roman"/>
                        </a:rPr>
                        <a:t>physical</a:t>
                      </a:r>
                      <a:r>
                        <a:rPr sz="1200" spc="-45" dirty="0">
                          <a:latin typeface="Times New Roman"/>
                          <a:cs typeface="Times New Roman"/>
                        </a:rPr>
                        <a:t> </a:t>
                      </a:r>
                      <a:r>
                        <a:rPr sz="1200" dirty="0">
                          <a:latin typeface="Times New Roman"/>
                          <a:cs typeface="Times New Roman"/>
                        </a:rPr>
                        <a:t>fitness,</a:t>
                      </a:r>
                      <a:r>
                        <a:rPr sz="1200" spc="-5" dirty="0">
                          <a:latin typeface="Times New Roman"/>
                          <a:cs typeface="Times New Roman"/>
                        </a:rPr>
                        <a:t> </a:t>
                      </a:r>
                      <a:r>
                        <a:rPr sz="1200" dirty="0">
                          <a:latin typeface="Times New Roman"/>
                          <a:cs typeface="Times New Roman"/>
                        </a:rPr>
                        <a:t>teamwork,</a:t>
                      </a:r>
                      <a:r>
                        <a:rPr sz="1200" spc="-10" dirty="0">
                          <a:latin typeface="Times New Roman"/>
                          <a:cs typeface="Times New Roman"/>
                        </a:rPr>
                        <a:t> </a:t>
                      </a:r>
                      <a:r>
                        <a:rPr sz="1200" dirty="0">
                          <a:latin typeface="Times New Roman"/>
                          <a:cs typeface="Times New Roman"/>
                        </a:rPr>
                        <a:t>and</a:t>
                      </a:r>
                      <a:r>
                        <a:rPr sz="1200" spc="-20" dirty="0">
                          <a:latin typeface="Times New Roman"/>
                          <a:cs typeface="Times New Roman"/>
                        </a:rPr>
                        <a:t> </a:t>
                      </a:r>
                      <a:r>
                        <a:rPr sz="1200" spc="-10" dirty="0">
                          <a:latin typeface="Times New Roman"/>
                          <a:cs typeface="Times New Roman"/>
                        </a:rPr>
                        <a:t>sportsmanship. </a:t>
                      </a:r>
                      <a:r>
                        <a:rPr sz="1200" dirty="0">
                          <a:latin typeface="Times New Roman"/>
                          <a:cs typeface="Times New Roman"/>
                        </a:rPr>
                        <a:t>Students</a:t>
                      </a:r>
                      <a:r>
                        <a:rPr sz="1200" spc="-10" dirty="0">
                          <a:latin typeface="Times New Roman"/>
                          <a:cs typeface="Times New Roman"/>
                        </a:rPr>
                        <a:t> </a:t>
                      </a:r>
                      <a:r>
                        <a:rPr sz="1200" dirty="0">
                          <a:latin typeface="Times New Roman"/>
                          <a:cs typeface="Times New Roman"/>
                        </a:rPr>
                        <a:t>from</a:t>
                      </a:r>
                      <a:r>
                        <a:rPr sz="1200" spc="-40" dirty="0">
                          <a:latin typeface="Times New Roman"/>
                          <a:cs typeface="Times New Roman"/>
                        </a:rPr>
                        <a:t> </a:t>
                      </a:r>
                      <a:r>
                        <a:rPr sz="1200" spc="-10" dirty="0">
                          <a:latin typeface="Times New Roman"/>
                          <a:cs typeface="Times New Roman"/>
                        </a:rPr>
                        <a:t>various </a:t>
                      </a:r>
                      <a:r>
                        <a:rPr sz="1200" dirty="0">
                          <a:latin typeface="Times New Roman"/>
                          <a:cs typeface="Times New Roman"/>
                        </a:rPr>
                        <a:t>departments</a:t>
                      </a:r>
                      <a:r>
                        <a:rPr sz="1200" spc="-40" dirty="0">
                          <a:latin typeface="Times New Roman"/>
                          <a:cs typeface="Times New Roman"/>
                        </a:rPr>
                        <a:t> </a:t>
                      </a:r>
                      <a:r>
                        <a:rPr sz="1200" dirty="0">
                          <a:latin typeface="Times New Roman"/>
                          <a:cs typeface="Times New Roman"/>
                        </a:rPr>
                        <a:t>participate</a:t>
                      </a:r>
                      <a:r>
                        <a:rPr sz="1200" spc="-35" dirty="0">
                          <a:latin typeface="Times New Roman"/>
                          <a:cs typeface="Times New Roman"/>
                        </a:rPr>
                        <a:t> </a:t>
                      </a:r>
                      <a:r>
                        <a:rPr sz="1200" dirty="0">
                          <a:latin typeface="Times New Roman"/>
                          <a:cs typeface="Times New Roman"/>
                        </a:rPr>
                        <a:t>in</a:t>
                      </a:r>
                      <a:r>
                        <a:rPr sz="1200" spc="-50" dirty="0">
                          <a:latin typeface="Times New Roman"/>
                          <a:cs typeface="Times New Roman"/>
                        </a:rPr>
                        <a:t> </a:t>
                      </a:r>
                      <a:r>
                        <a:rPr sz="1200" dirty="0">
                          <a:latin typeface="Times New Roman"/>
                          <a:cs typeface="Times New Roman"/>
                        </a:rPr>
                        <a:t>a</a:t>
                      </a:r>
                      <a:r>
                        <a:rPr sz="1200" spc="-35" dirty="0">
                          <a:latin typeface="Times New Roman"/>
                          <a:cs typeface="Times New Roman"/>
                        </a:rPr>
                        <a:t> </a:t>
                      </a:r>
                      <a:r>
                        <a:rPr sz="1200" dirty="0">
                          <a:latin typeface="Times New Roman"/>
                          <a:cs typeface="Times New Roman"/>
                        </a:rPr>
                        <a:t>range</a:t>
                      </a:r>
                      <a:r>
                        <a:rPr sz="1200" spc="-35" dirty="0">
                          <a:latin typeface="Times New Roman"/>
                          <a:cs typeface="Times New Roman"/>
                        </a:rPr>
                        <a:t> </a:t>
                      </a:r>
                      <a:r>
                        <a:rPr sz="1200" dirty="0">
                          <a:latin typeface="Times New Roman"/>
                          <a:cs typeface="Times New Roman"/>
                        </a:rPr>
                        <a:t>of</a:t>
                      </a:r>
                      <a:r>
                        <a:rPr sz="1200" spc="-65" dirty="0">
                          <a:latin typeface="Times New Roman"/>
                          <a:cs typeface="Times New Roman"/>
                        </a:rPr>
                        <a:t> </a:t>
                      </a:r>
                      <a:r>
                        <a:rPr sz="1200" spc="-10" dirty="0">
                          <a:latin typeface="Times New Roman"/>
                          <a:cs typeface="Times New Roman"/>
                        </a:rPr>
                        <a:t>athletic</a:t>
                      </a:r>
                      <a:r>
                        <a:rPr sz="1200" spc="-35" dirty="0">
                          <a:latin typeface="Times New Roman"/>
                          <a:cs typeface="Times New Roman"/>
                        </a:rPr>
                        <a:t> </a:t>
                      </a:r>
                      <a:r>
                        <a:rPr sz="1200" dirty="0">
                          <a:latin typeface="Times New Roman"/>
                          <a:cs typeface="Times New Roman"/>
                        </a:rPr>
                        <a:t>competitions</a:t>
                      </a:r>
                      <a:r>
                        <a:rPr sz="1200" spc="-20" dirty="0">
                          <a:latin typeface="Times New Roman"/>
                          <a:cs typeface="Times New Roman"/>
                        </a:rPr>
                        <a:t> </a:t>
                      </a:r>
                      <a:r>
                        <a:rPr sz="1200" dirty="0">
                          <a:latin typeface="Times New Roman"/>
                          <a:cs typeface="Times New Roman"/>
                        </a:rPr>
                        <a:t>including</a:t>
                      </a:r>
                      <a:r>
                        <a:rPr sz="1200" spc="-30" dirty="0">
                          <a:latin typeface="Times New Roman"/>
                          <a:cs typeface="Times New Roman"/>
                        </a:rPr>
                        <a:t> </a:t>
                      </a:r>
                      <a:r>
                        <a:rPr sz="1200" spc="-10" dirty="0">
                          <a:latin typeface="Times New Roman"/>
                          <a:cs typeface="Times New Roman"/>
                        </a:rPr>
                        <a:t>track </a:t>
                      </a:r>
                      <a:r>
                        <a:rPr sz="1200" dirty="0">
                          <a:latin typeface="Times New Roman"/>
                          <a:cs typeface="Times New Roman"/>
                        </a:rPr>
                        <a:t>races,</a:t>
                      </a:r>
                      <a:r>
                        <a:rPr sz="1200" spc="-30" dirty="0">
                          <a:latin typeface="Times New Roman"/>
                          <a:cs typeface="Times New Roman"/>
                        </a:rPr>
                        <a:t> </a:t>
                      </a:r>
                      <a:r>
                        <a:rPr sz="1200" dirty="0">
                          <a:latin typeface="Times New Roman"/>
                          <a:cs typeface="Times New Roman"/>
                        </a:rPr>
                        <a:t>relay</a:t>
                      </a:r>
                      <a:r>
                        <a:rPr sz="1200" spc="-75" dirty="0">
                          <a:latin typeface="Times New Roman"/>
                          <a:cs typeface="Times New Roman"/>
                        </a:rPr>
                        <a:t> </a:t>
                      </a:r>
                      <a:r>
                        <a:rPr sz="1200" dirty="0">
                          <a:latin typeface="Times New Roman"/>
                          <a:cs typeface="Times New Roman"/>
                        </a:rPr>
                        <a:t>events,</a:t>
                      </a:r>
                      <a:r>
                        <a:rPr sz="1200" spc="-25" dirty="0">
                          <a:latin typeface="Times New Roman"/>
                          <a:cs typeface="Times New Roman"/>
                        </a:rPr>
                        <a:t> </a:t>
                      </a:r>
                      <a:r>
                        <a:rPr sz="1200" spc="-10" dirty="0">
                          <a:latin typeface="Times New Roman"/>
                          <a:cs typeface="Times New Roman"/>
                        </a:rPr>
                        <a:t>tug-of-</a:t>
                      </a:r>
                      <a:r>
                        <a:rPr sz="1200" dirty="0">
                          <a:latin typeface="Times New Roman"/>
                          <a:cs typeface="Times New Roman"/>
                        </a:rPr>
                        <a:t>war,</a:t>
                      </a:r>
                      <a:r>
                        <a:rPr sz="1200" spc="-25" dirty="0">
                          <a:latin typeface="Times New Roman"/>
                          <a:cs typeface="Times New Roman"/>
                        </a:rPr>
                        <a:t> </a:t>
                      </a:r>
                      <a:r>
                        <a:rPr sz="1200" dirty="0">
                          <a:latin typeface="Times New Roman"/>
                          <a:cs typeface="Times New Roman"/>
                        </a:rPr>
                        <a:t>long</a:t>
                      </a:r>
                      <a:r>
                        <a:rPr sz="1200" spc="-15" dirty="0">
                          <a:latin typeface="Times New Roman"/>
                          <a:cs typeface="Times New Roman"/>
                        </a:rPr>
                        <a:t> </a:t>
                      </a:r>
                      <a:r>
                        <a:rPr sz="1200" dirty="0">
                          <a:latin typeface="Times New Roman"/>
                          <a:cs typeface="Times New Roman"/>
                        </a:rPr>
                        <a:t>jump,</a:t>
                      </a:r>
                      <a:r>
                        <a:rPr sz="1200" spc="-25" dirty="0">
                          <a:latin typeface="Times New Roman"/>
                          <a:cs typeface="Times New Roman"/>
                        </a:rPr>
                        <a:t>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fun</a:t>
                      </a:r>
                      <a:r>
                        <a:rPr sz="1200" spc="-35" dirty="0">
                          <a:latin typeface="Times New Roman"/>
                          <a:cs typeface="Times New Roman"/>
                        </a:rPr>
                        <a:t> </a:t>
                      </a:r>
                      <a:r>
                        <a:rPr sz="1200" dirty="0">
                          <a:latin typeface="Times New Roman"/>
                          <a:cs typeface="Times New Roman"/>
                        </a:rPr>
                        <a:t>games.</a:t>
                      </a:r>
                      <a:r>
                        <a:rPr sz="1200" spc="-25" dirty="0">
                          <a:latin typeface="Times New Roman"/>
                          <a:cs typeface="Times New Roman"/>
                        </a:rPr>
                        <a:t> </a:t>
                      </a:r>
                      <a:r>
                        <a:rPr sz="1200" dirty="0">
                          <a:latin typeface="Times New Roman"/>
                          <a:cs typeface="Times New Roman"/>
                        </a:rPr>
                        <a:t>Facilities</a:t>
                      </a:r>
                      <a:r>
                        <a:rPr sz="1200" spc="-25" dirty="0">
                          <a:latin typeface="Times New Roman"/>
                          <a:cs typeface="Times New Roman"/>
                        </a:rPr>
                        <a:t> </a:t>
                      </a:r>
                      <a:r>
                        <a:rPr sz="1200" dirty="0">
                          <a:latin typeface="Times New Roman"/>
                          <a:cs typeface="Times New Roman"/>
                        </a:rPr>
                        <a:t>like</a:t>
                      </a:r>
                      <a:r>
                        <a:rPr sz="1200" spc="-35" dirty="0">
                          <a:latin typeface="Times New Roman"/>
                          <a:cs typeface="Times New Roman"/>
                        </a:rPr>
                        <a:t> </a:t>
                      </a:r>
                      <a:r>
                        <a:rPr sz="1200" spc="-25" dirty="0">
                          <a:latin typeface="Times New Roman"/>
                          <a:cs typeface="Times New Roman"/>
                        </a:rPr>
                        <a:t>the </a:t>
                      </a:r>
                      <a:r>
                        <a:rPr sz="1200" dirty="0">
                          <a:latin typeface="Times New Roman"/>
                          <a:cs typeface="Times New Roman"/>
                        </a:rPr>
                        <a:t>sports</a:t>
                      </a:r>
                      <a:r>
                        <a:rPr sz="1200" spc="-20" dirty="0">
                          <a:latin typeface="Times New Roman"/>
                          <a:cs typeface="Times New Roman"/>
                        </a:rPr>
                        <a:t> </a:t>
                      </a:r>
                      <a:r>
                        <a:rPr sz="1200" dirty="0">
                          <a:latin typeface="Times New Roman"/>
                          <a:cs typeface="Times New Roman"/>
                        </a:rPr>
                        <a:t>arena</a:t>
                      </a:r>
                      <a:r>
                        <a:rPr sz="1200" spc="-15" dirty="0">
                          <a:latin typeface="Times New Roman"/>
                          <a:cs typeface="Times New Roman"/>
                        </a:rPr>
                        <a:t>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outdoor</a:t>
                      </a:r>
                      <a:r>
                        <a:rPr sz="1200" spc="-20" dirty="0">
                          <a:latin typeface="Times New Roman"/>
                          <a:cs typeface="Times New Roman"/>
                        </a:rPr>
                        <a:t> </a:t>
                      </a:r>
                      <a:r>
                        <a:rPr sz="1200" dirty="0">
                          <a:latin typeface="Times New Roman"/>
                          <a:cs typeface="Times New Roman"/>
                        </a:rPr>
                        <a:t>grounds</a:t>
                      </a:r>
                      <a:r>
                        <a:rPr sz="1200" spc="-20" dirty="0">
                          <a:latin typeface="Times New Roman"/>
                          <a:cs typeface="Times New Roman"/>
                        </a:rPr>
                        <a:t> </a:t>
                      </a:r>
                      <a:r>
                        <a:rPr sz="1200" dirty="0">
                          <a:latin typeface="Times New Roman"/>
                          <a:cs typeface="Times New Roman"/>
                        </a:rPr>
                        <a:t>will</a:t>
                      </a:r>
                      <a:r>
                        <a:rPr sz="1200" spc="-30" dirty="0">
                          <a:latin typeface="Times New Roman"/>
                          <a:cs typeface="Times New Roman"/>
                        </a:rPr>
                        <a:t> </a:t>
                      </a:r>
                      <a:r>
                        <a:rPr sz="1200" dirty="0">
                          <a:latin typeface="Times New Roman"/>
                          <a:cs typeface="Times New Roman"/>
                        </a:rPr>
                        <a:t>be</a:t>
                      </a:r>
                      <a:r>
                        <a:rPr sz="1200" spc="-15" dirty="0">
                          <a:latin typeface="Times New Roman"/>
                          <a:cs typeface="Times New Roman"/>
                        </a:rPr>
                        <a:t> </a:t>
                      </a:r>
                      <a:r>
                        <a:rPr sz="1200" dirty="0">
                          <a:latin typeface="Times New Roman"/>
                          <a:cs typeface="Times New Roman"/>
                        </a:rPr>
                        <a:t>utilized,</a:t>
                      </a:r>
                      <a:r>
                        <a:rPr sz="1200" spc="-5" dirty="0">
                          <a:latin typeface="Times New Roman"/>
                          <a:cs typeface="Times New Roman"/>
                        </a:rPr>
                        <a:t> </a:t>
                      </a:r>
                      <a:r>
                        <a:rPr sz="1200" dirty="0">
                          <a:latin typeface="Times New Roman"/>
                          <a:cs typeface="Times New Roman"/>
                        </a:rPr>
                        <a:t>supported</a:t>
                      </a:r>
                      <a:r>
                        <a:rPr sz="1200" spc="-30" dirty="0">
                          <a:latin typeface="Times New Roman"/>
                          <a:cs typeface="Times New Roman"/>
                        </a:rPr>
                        <a:t> </a:t>
                      </a:r>
                      <a:r>
                        <a:rPr sz="1200" dirty="0">
                          <a:latin typeface="Times New Roman"/>
                          <a:cs typeface="Times New Roman"/>
                        </a:rPr>
                        <a:t>by</a:t>
                      </a:r>
                      <a:r>
                        <a:rPr sz="1200" spc="-60"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spc="-10" dirty="0">
                          <a:latin typeface="Times New Roman"/>
                          <a:cs typeface="Times New Roman"/>
                        </a:rPr>
                        <a:t>Sports </a:t>
                      </a:r>
                      <a:r>
                        <a:rPr sz="1200" dirty="0">
                          <a:latin typeface="Times New Roman"/>
                          <a:cs typeface="Times New Roman"/>
                        </a:rPr>
                        <a:t>Science</a:t>
                      </a:r>
                      <a:r>
                        <a:rPr sz="1200" spc="-75" dirty="0">
                          <a:latin typeface="Times New Roman"/>
                          <a:cs typeface="Times New Roman"/>
                        </a:rPr>
                        <a:t> </a:t>
                      </a:r>
                      <a:r>
                        <a:rPr sz="1200" spc="-10" dirty="0">
                          <a:latin typeface="Times New Roman"/>
                          <a:cs typeface="Times New Roman"/>
                        </a:rPr>
                        <a:t>Centre.</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Dr.</a:t>
                      </a:r>
                      <a:r>
                        <a:rPr sz="1200" spc="10" dirty="0">
                          <a:latin typeface="Times New Roman"/>
                          <a:cs typeface="Times New Roman"/>
                        </a:rPr>
                        <a:t> </a:t>
                      </a:r>
                      <a:r>
                        <a:rPr sz="1200" spc="-10" dirty="0">
                          <a:latin typeface="Times New Roman"/>
                          <a:cs typeface="Times New Roman"/>
                        </a:rPr>
                        <a:t>Kamal</a:t>
                      </a:r>
                      <a:r>
                        <a:rPr sz="1200" spc="-30" dirty="0">
                          <a:latin typeface="Times New Roman"/>
                          <a:cs typeface="Times New Roman"/>
                        </a:rPr>
                        <a:t> </a:t>
                      </a:r>
                      <a:r>
                        <a:rPr sz="1200" spc="-20" dirty="0">
                          <a:latin typeface="Times New Roman"/>
                          <a:cs typeface="Times New Roman"/>
                        </a:rPr>
                        <a:t>Gupta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060450">
                <a:tc>
                  <a:txBody>
                    <a:bodyPr/>
                    <a:lstStyle/>
                    <a:p>
                      <a:pPr marL="69850">
                        <a:lnSpc>
                          <a:spcPts val="1345"/>
                        </a:lnSpc>
                      </a:pPr>
                      <a:r>
                        <a:rPr sz="1200" spc="-25" dirty="0">
                          <a:latin typeface="Times New Roman"/>
                          <a:cs typeface="Times New Roman"/>
                        </a:rPr>
                        <a:t>6..</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Career</a:t>
                      </a:r>
                      <a:endParaRPr sz="1200">
                        <a:latin typeface="Times New Roman"/>
                        <a:cs typeface="Times New Roman"/>
                      </a:endParaRPr>
                    </a:p>
                    <a:p>
                      <a:pPr marL="66675">
                        <a:lnSpc>
                          <a:spcPct val="100000"/>
                        </a:lnSpc>
                        <a:spcBef>
                          <a:spcPts val="50"/>
                        </a:spcBef>
                      </a:pPr>
                      <a:r>
                        <a:rPr sz="1200" spc="-10" dirty="0">
                          <a:latin typeface="Times New Roman"/>
                          <a:cs typeface="Times New Roman"/>
                        </a:rPr>
                        <a:t>Counselling</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03.03.2025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marR="547370">
                        <a:lnSpc>
                          <a:spcPts val="1370"/>
                        </a:lnSpc>
                        <a:spcBef>
                          <a:spcPts val="5"/>
                        </a:spcBef>
                      </a:pPr>
                      <a:r>
                        <a:rPr sz="1200" dirty="0">
                          <a:latin typeface="Times New Roman"/>
                          <a:cs typeface="Times New Roman"/>
                        </a:rPr>
                        <a:t>Career</a:t>
                      </a:r>
                      <a:r>
                        <a:rPr sz="1200" spc="-10" dirty="0">
                          <a:latin typeface="Times New Roman"/>
                          <a:cs typeface="Times New Roman"/>
                        </a:rPr>
                        <a:t> Counselling</a:t>
                      </a:r>
                      <a:r>
                        <a:rPr sz="1200" spc="-15" dirty="0">
                          <a:latin typeface="Times New Roman"/>
                          <a:cs typeface="Times New Roman"/>
                        </a:rPr>
                        <a:t> </a:t>
                      </a:r>
                      <a:r>
                        <a:rPr sz="1200" dirty="0">
                          <a:latin typeface="Times New Roman"/>
                          <a:cs typeface="Times New Roman"/>
                        </a:rPr>
                        <a:t>session</a:t>
                      </a:r>
                      <a:r>
                        <a:rPr sz="1200" spc="-35" dirty="0">
                          <a:latin typeface="Times New Roman"/>
                          <a:cs typeface="Times New Roman"/>
                        </a:rPr>
                        <a:t> </a:t>
                      </a:r>
                      <a:r>
                        <a:rPr sz="1200" dirty="0">
                          <a:latin typeface="Times New Roman"/>
                          <a:cs typeface="Times New Roman"/>
                        </a:rPr>
                        <a:t>was</a:t>
                      </a:r>
                      <a:r>
                        <a:rPr sz="1200" spc="-25" dirty="0">
                          <a:latin typeface="Times New Roman"/>
                          <a:cs typeface="Times New Roman"/>
                        </a:rPr>
                        <a:t> </a:t>
                      </a:r>
                      <a:r>
                        <a:rPr sz="1200" dirty="0">
                          <a:latin typeface="Times New Roman"/>
                          <a:cs typeface="Times New Roman"/>
                        </a:rPr>
                        <a:t>organized</a:t>
                      </a:r>
                      <a:r>
                        <a:rPr sz="1200" spc="-15" dirty="0">
                          <a:latin typeface="Times New Roman"/>
                          <a:cs typeface="Times New Roman"/>
                        </a:rPr>
                        <a:t> </a:t>
                      </a:r>
                      <a:r>
                        <a:rPr sz="1200" dirty="0">
                          <a:latin typeface="Times New Roman"/>
                          <a:cs typeface="Times New Roman"/>
                        </a:rPr>
                        <a:t>to</a:t>
                      </a:r>
                      <a:r>
                        <a:rPr sz="1200" spc="10" dirty="0">
                          <a:latin typeface="Times New Roman"/>
                          <a:cs typeface="Times New Roman"/>
                        </a:rPr>
                        <a:t> </a:t>
                      </a:r>
                      <a:r>
                        <a:rPr sz="1200" dirty="0">
                          <a:latin typeface="Times New Roman"/>
                          <a:cs typeface="Times New Roman"/>
                        </a:rPr>
                        <a:t>guide students</a:t>
                      </a:r>
                      <a:r>
                        <a:rPr sz="1200" spc="-45" dirty="0">
                          <a:latin typeface="Times New Roman"/>
                          <a:cs typeface="Times New Roman"/>
                        </a:rPr>
                        <a:t> </a:t>
                      </a:r>
                      <a:r>
                        <a:rPr sz="1200" dirty="0">
                          <a:latin typeface="Times New Roman"/>
                          <a:cs typeface="Times New Roman"/>
                        </a:rPr>
                        <a:t>on</a:t>
                      </a:r>
                      <a:r>
                        <a:rPr sz="1200" spc="-35" dirty="0">
                          <a:latin typeface="Times New Roman"/>
                          <a:cs typeface="Times New Roman"/>
                        </a:rPr>
                        <a:t> </a:t>
                      </a:r>
                      <a:r>
                        <a:rPr sz="1200" spc="-10" dirty="0">
                          <a:latin typeface="Times New Roman"/>
                          <a:cs typeface="Times New Roman"/>
                        </a:rPr>
                        <a:t>career opportunities,</a:t>
                      </a:r>
                      <a:r>
                        <a:rPr sz="1200" spc="-20" dirty="0">
                          <a:latin typeface="Times New Roman"/>
                          <a:cs typeface="Times New Roman"/>
                        </a:rPr>
                        <a:t> </a:t>
                      </a:r>
                      <a:r>
                        <a:rPr sz="1200" dirty="0">
                          <a:latin typeface="Times New Roman"/>
                          <a:cs typeface="Times New Roman"/>
                        </a:rPr>
                        <a:t>higher</a:t>
                      </a:r>
                      <a:r>
                        <a:rPr sz="1200" spc="-20" dirty="0">
                          <a:latin typeface="Times New Roman"/>
                          <a:cs typeface="Times New Roman"/>
                        </a:rPr>
                        <a:t> </a:t>
                      </a:r>
                      <a:r>
                        <a:rPr sz="1200" dirty="0">
                          <a:latin typeface="Times New Roman"/>
                          <a:cs typeface="Times New Roman"/>
                        </a:rPr>
                        <a:t>education,</a:t>
                      </a:r>
                      <a:r>
                        <a:rPr sz="1200" spc="-15" dirty="0">
                          <a:latin typeface="Times New Roman"/>
                          <a:cs typeface="Times New Roman"/>
                        </a:rPr>
                        <a:t> </a:t>
                      </a:r>
                      <a:r>
                        <a:rPr sz="1200" dirty="0">
                          <a:latin typeface="Times New Roman"/>
                          <a:cs typeface="Times New Roman"/>
                        </a:rPr>
                        <a:t>and</a:t>
                      </a:r>
                      <a:r>
                        <a:rPr sz="1200" spc="-10" dirty="0">
                          <a:latin typeface="Times New Roman"/>
                          <a:cs typeface="Times New Roman"/>
                        </a:rPr>
                        <a:t> </a:t>
                      </a:r>
                      <a:r>
                        <a:rPr sz="1200" dirty="0">
                          <a:latin typeface="Times New Roman"/>
                          <a:cs typeface="Times New Roman"/>
                        </a:rPr>
                        <a:t>industry</a:t>
                      </a:r>
                      <a:r>
                        <a:rPr sz="1200" spc="-70" dirty="0">
                          <a:latin typeface="Times New Roman"/>
                          <a:cs typeface="Times New Roman"/>
                        </a:rPr>
                        <a:t> </a:t>
                      </a:r>
                      <a:r>
                        <a:rPr sz="1200" dirty="0">
                          <a:latin typeface="Times New Roman"/>
                          <a:cs typeface="Times New Roman"/>
                        </a:rPr>
                        <a:t>readiness.</a:t>
                      </a:r>
                      <a:r>
                        <a:rPr sz="1200" spc="-15" dirty="0">
                          <a:latin typeface="Times New Roman"/>
                          <a:cs typeface="Times New Roman"/>
                        </a:rPr>
                        <a:t> </a:t>
                      </a:r>
                      <a:r>
                        <a:rPr sz="1200" dirty="0">
                          <a:latin typeface="Times New Roman"/>
                          <a:cs typeface="Times New Roman"/>
                        </a:rPr>
                        <a:t>The</a:t>
                      </a:r>
                      <a:r>
                        <a:rPr sz="1200" spc="-30" dirty="0">
                          <a:latin typeface="Times New Roman"/>
                          <a:cs typeface="Times New Roman"/>
                        </a:rPr>
                        <a:t> </a:t>
                      </a:r>
                      <a:r>
                        <a:rPr sz="1200" spc="-10" dirty="0">
                          <a:latin typeface="Times New Roman"/>
                          <a:cs typeface="Times New Roman"/>
                        </a:rPr>
                        <a:t>session</a:t>
                      </a:r>
                      <a:endParaRPr sz="1200">
                        <a:latin typeface="Times New Roman"/>
                        <a:cs typeface="Times New Roman"/>
                      </a:endParaRPr>
                    </a:p>
                    <a:p>
                      <a:pPr marL="66675" marR="447040">
                        <a:lnSpc>
                          <a:spcPts val="1390"/>
                        </a:lnSpc>
                        <a:spcBef>
                          <a:spcPts val="10"/>
                        </a:spcBef>
                      </a:pPr>
                      <a:r>
                        <a:rPr sz="1200" spc="-10" dirty="0">
                          <a:latin typeface="Times New Roman"/>
                          <a:cs typeface="Times New Roman"/>
                        </a:rPr>
                        <a:t>emphasized</a:t>
                      </a:r>
                      <a:r>
                        <a:rPr sz="1200" spc="-25" dirty="0">
                          <a:latin typeface="Times New Roman"/>
                          <a:cs typeface="Times New Roman"/>
                        </a:rPr>
                        <a:t> </a:t>
                      </a:r>
                      <a:r>
                        <a:rPr sz="1200" spc="-10" dirty="0">
                          <a:latin typeface="Times New Roman"/>
                          <a:cs typeface="Times New Roman"/>
                        </a:rPr>
                        <a:t>competitive</a:t>
                      </a:r>
                      <a:r>
                        <a:rPr sz="1200" spc="-25" dirty="0">
                          <a:latin typeface="Times New Roman"/>
                          <a:cs typeface="Times New Roman"/>
                        </a:rPr>
                        <a:t> </a:t>
                      </a:r>
                      <a:r>
                        <a:rPr sz="1200" dirty="0">
                          <a:latin typeface="Times New Roman"/>
                          <a:cs typeface="Times New Roman"/>
                        </a:rPr>
                        <a:t>exam</a:t>
                      </a:r>
                      <a:r>
                        <a:rPr sz="1200" spc="-40" dirty="0">
                          <a:latin typeface="Times New Roman"/>
                          <a:cs typeface="Times New Roman"/>
                        </a:rPr>
                        <a:t> </a:t>
                      </a:r>
                      <a:r>
                        <a:rPr sz="1200" dirty="0">
                          <a:latin typeface="Times New Roman"/>
                          <a:cs typeface="Times New Roman"/>
                        </a:rPr>
                        <a:t>preparation,</a:t>
                      </a:r>
                      <a:r>
                        <a:rPr sz="1200" spc="15" dirty="0">
                          <a:latin typeface="Times New Roman"/>
                          <a:cs typeface="Times New Roman"/>
                        </a:rPr>
                        <a:t> </a:t>
                      </a:r>
                      <a:r>
                        <a:rPr sz="1200" dirty="0">
                          <a:latin typeface="Times New Roman"/>
                          <a:cs typeface="Times New Roman"/>
                        </a:rPr>
                        <a:t>higher</a:t>
                      </a:r>
                      <a:r>
                        <a:rPr sz="1200" spc="5" dirty="0">
                          <a:latin typeface="Times New Roman"/>
                          <a:cs typeface="Times New Roman"/>
                        </a:rPr>
                        <a:t> </a:t>
                      </a:r>
                      <a:r>
                        <a:rPr sz="1200" dirty="0">
                          <a:latin typeface="Times New Roman"/>
                          <a:cs typeface="Times New Roman"/>
                        </a:rPr>
                        <a:t>studies</a:t>
                      </a:r>
                      <a:r>
                        <a:rPr sz="1200" spc="-15" dirty="0">
                          <a:latin typeface="Times New Roman"/>
                          <a:cs typeface="Times New Roman"/>
                        </a:rPr>
                        <a:t> </a:t>
                      </a:r>
                      <a:r>
                        <a:rPr sz="1200" dirty="0">
                          <a:latin typeface="Times New Roman"/>
                          <a:cs typeface="Times New Roman"/>
                        </a:rPr>
                        <a:t>in</a:t>
                      </a:r>
                      <a:r>
                        <a:rPr sz="1200" spc="-40" dirty="0">
                          <a:latin typeface="Times New Roman"/>
                          <a:cs typeface="Times New Roman"/>
                        </a:rPr>
                        <a:t> </a:t>
                      </a:r>
                      <a:r>
                        <a:rPr sz="1200" spc="-10" dirty="0">
                          <a:latin typeface="Times New Roman"/>
                          <a:cs typeface="Times New Roman"/>
                        </a:rPr>
                        <a:t>Pharmacy, </a:t>
                      </a:r>
                      <a:r>
                        <a:rPr sz="1200" dirty="0">
                          <a:latin typeface="Times New Roman"/>
                          <a:cs typeface="Times New Roman"/>
                        </a:rPr>
                        <a:t>admissions,</a:t>
                      </a:r>
                      <a:r>
                        <a:rPr sz="1200" spc="-15" dirty="0">
                          <a:latin typeface="Times New Roman"/>
                          <a:cs typeface="Times New Roman"/>
                        </a:rPr>
                        <a:t> </a:t>
                      </a:r>
                      <a:r>
                        <a:rPr sz="1200" dirty="0">
                          <a:latin typeface="Times New Roman"/>
                          <a:cs typeface="Times New Roman"/>
                        </a:rPr>
                        <a:t>career</a:t>
                      </a:r>
                      <a:r>
                        <a:rPr sz="1200" spc="-15" dirty="0">
                          <a:latin typeface="Times New Roman"/>
                          <a:cs typeface="Times New Roman"/>
                        </a:rPr>
                        <a:t> </a:t>
                      </a:r>
                      <a:r>
                        <a:rPr sz="1200" dirty="0">
                          <a:latin typeface="Times New Roman"/>
                          <a:cs typeface="Times New Roman"/>
                        </a:rPr>
                        <a:t>and</a:t>
                      </a:r>
                      <a:r>
                        <a:rPr sz="1200" spc="-20" dirty="0">
                          <a:latin typeface="Times New Roman"/>
                          <a:cs typeface="Times New Roman"/>
                        </a:rPr>
                        <a:t> </a:t>
                      </a:r>
                      <a:r>
                        <a:rPr sz="1200" spc="-10" dirty="0">
                          <a:latin typeface="Times New Roman"/>
                          <a:cs typeface="Times New Roman"/>
                        </a:rPr>
                        <a:t>entrepreneurship</a:t>
                      </a:r>
                      <a:r>
                        <a:rPr sz="1200" spc="-15" dirty="0">
                          <a:latin typeface="Times New Roman"/>
                          <a:cs typeface="Times New Roman"/>
                        </a:rPr>
                        <a:t> </a:t>
                      </a:r>
                      <a:r>
                        <a:rPr sz="1200" spc="-10" dirty="0">
                          <a:latin typeface="Times New Roman"/>
                          <a:cs typeface="Times New Roman"/>
                        </a:rPr>
                        <a:t>options.</a:t>
                      </a:r>
                      <a:endParaRPr sz="1200">
                        <a:latin typeface="Times New Roman"/>
                        <a:cs typeface="Times New Roman"/>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Sh.</a:t>
                      </a:r>
                      <a:r>
                        <a:rPr sz="1200" spc="-30" dirty="0">
                          <a:latin typeface="Times New Roman"/>
                          <a:cs typeface="Times New Roman"/>
                        </a:rPr>
                        <a:t> </a:t>
                      </a:r>
                      <a:r>
                        <a:rPr sz="1200" dirty="0">
                          <a:latin typeface="Times New Roman"/>
                          <a:cs typeface="Times New Roman"/>
                        </a:rPr>
                        <a:t>Kulwant</a:t>
                      </a:r>
                      <a:r>
                        <a:rPr sz="1200" spc="-15" dirty="0">
                          <a:latin typeface="Times New Roman"/>
                          <a:cs typeface="Times New Roman"/>
                        </a:rPr>
                        <a:t> </a:t>
                      </a:r>
                      <a:r>
                        <a:rPr sz="1200" spc="-20" dirty="0">
                          <a:latin typeface="Times New Roman"/>
                          <a:cs typeface="Times New Roman"/>
                        </a:rPr>
                        <a:t>Singh</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30225">
                <a:tc>
                  <a:txBody>
                    <a:bodyPr/>
                    <a:lstStyle/>
                    <a:p>
                      <a:pPr marL="69850">
                        <a:lnSpc>
                          <a:spcPts val="1345"/>
                        </a:lnSpc>
                      </a:pPr>
                      <a:r>
                        <a:rPr sz="1200" spc="-25" dirty="0">
                          <a:latin typeface="Times New Roman"/>
                          <a:cs typeface="Times New Roman"/>
                        </a:rPr>
                        <a:t>7.</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Award</a:t>
                      </a:r>
                      <a:endParaRPr sz="1200">
                        <a:latin typeface="Times New Roman"/>
                        <a:cs typeface="Times New Roman"/>
                      </a:endParaRPr>
                    </a:p>
                    <a:p>
                      <a:pPr marL="66675">
                        <a:lnSpc>
                          <a:spcPct val="100000"/>
                        </a:lnSpc>
                        <a:spcBef>
                          <a:spcPts val="45"/>
                        </a:spcBef>
                      </a:pPr>
                      <a:r>
                        <a:rPr sz="1200" spc="-10" dirty="0">
                          <a:latin typeface="Times New Roman"/>
                          <a:cs typeface="Times New Roman"/>
                        </a:rPr>
                        <a:t>Ceremony</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25.03.2025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46050" marR="70485" indent="-6350">
                        <a:lnSpc>
                          <a:spcPts val="1370"/>
                        </a:lnSpc>
                        <a:spcBef>
                          <a:spcPts val="10"/>
                        </a:spcBef>
                      </a:pPr>
                      <a:r>
                        <a:rPr sz="1200" dirty="0">
                          <a:latin typeface="Times New Roman"/>
                          <a:cs typeface="Times New Roman"/>
                        </a:rPr>
                        <a:t>In</a:t>
                      </a:r>
                      <a:r>
                        <a:rPr sz="1200" spc="229" dirty="0">
                          <a:latin typeface="Times New Roman"/>
                          <a:cs typeface="Times New Roman"/>
                        </a:rPr>
                        <a:t> </a:t>
                      </a:r>
                      <a:r>
                        <a:rPr sz="1200" dirty="0">
                          <a:latin typeface="Times New Roman"/>
                          <a:cs typeface="Times New Roman"/>
                        </a:rPr>
                        <a:t>Manav</a:t>
                      </a:r>
                      <a:r>
                        <a:rPr sz="1200" spc="240" dirty="0">
                          <a:latin typeface="Times New Roman"/>
                          <a:cs typeface="Times New Roman"/>
                        </a:rPr>
                        <a:t> </a:t>
                      </a:r>
                      <a:r>
                        <a:rPr sz="1200" dirty="0">
                          <a:latin typeface="Times New Roman"/>
                          <a:cs typeface="Times New Roman"/>
                        </a:rPr>
                        <a:t>Institute</a:t>
                      </a:r>
                      <a:r>
                        <a:rPr sz="1200" spc="225" dirty="0">
                          <a:latin typeface="Times New Roman"/>
                          <a:cs typeface="Times New Roman"/>
                        </a:rPr>
                        <a:t> </a:t>
                      </a:r>
                      <a:r>
                        <a:rPr sz="1200" dirty="0">
                          <a:latin typeface="Times New Roman"/>
                          <a:cs typeface="Times New Roman"/>
                        </a:rPr>
                        <a:t>the</a:t>
                      </a:r>
                      <a:r>
                        <a:rPr sz="1200" spc="250" dirty="0">
                          <a:latin typeface="Times New Roman"/>
                          <a:cs typeface="Times New Roman"/>
                        </a:rPr>
                        <a:t> </a:t>
                      </a:r>
                      <a:r>
                        <a:rPr sz="1200" dirty="0">
                          <a:latin typeface="Times New Roman"/>
                          <a:cs typeface="Times New Roman"/>
                        </a:rPr>
                        <a:t>Annual</a:t>
                      </a:r>
                      <a:r>
                        <a:rPr sz="1200" spc="229" dirty="0">
                          <a:latin typeface="Times New Roman"/>
                          <a:cs typeface="Times New Roman"/>
                        </a:rPr>
                        <a:t> </a:t>
                      </a:r>
                      <a:r>
                        <a:rPr sz="1200" dirty="0">
                          <a:latin typeface="Times New Roman"/>
                          <a:cs typeface="Times New Roman"/>
                        </a:rPr>
                        <a:t>Function</a:t>
                      </a:r>
                      <a:r>
                        <a:rPr sz="1200" spc="229" dirty="0">
                          <a:latin typeface="Times New Roman"/>
                          <a:cs typeface="Times New Roman"/>
                        </a:rPr>
                        <a:t> </a:t>
                      </a:r>
                      <a:r>
                        <a:rPr sz="1200" dirty="0">
                          <a:latin typeface="Times New Roman"/>
                          <a:cs typeface="Times New Roman"/>
                        </a:rPr>
                        <a:t>was</a:t>
                      </a:r>
                      <a:r>
                        <a:rPr sz="1200" spc="240" dirty="0">
                          <a:latin typeface="Times New Roman"/>
                          <a:cs typeface="Times New Roman"/>
                        </a:rPr>
                        <a:t> </a:t>
                      </a:r>
                      <a:r>
                        <a:rPr sz="1200" dirty="0">
                          <a:latin typeface="Times New Roman"/>
                          <a:cs typeface="Times New Roman"/>
                        </a:rPr>
                        <a:t>organized</a:t>
                      </a:r>
                      <a:r>
                        <a:rPr sz="1200" spc="250" dirty="0">
                          <a:latin typeface="Times New Roman"/>
                          <a:cs typeface="Times New Roman"/>
                        </a:rPr>
                        <a:t> </a:t>
                      </a:r>
                      <a:r>
                        <a:rPr sz="1200" dirty="0">
                          <a:latin typeface="Times New Roman"/>
                          <a:cs typeface="Times New Roman"/>
                        </a:rPr>
                        <a:t>to</a:t>
                      </a:r>
                      <a:r>
                        <a:rPr sz="1200" spc="275" dirty="0">
                          <a:latin typeface="Times New Roman"/>
                          <a:cs typeface="Times New Roman"/>
                        </a:rPr>
                        <a:t> </a:t>
                      </a:r>
                      <a:r>
                        <a:rPr sz="1200" dirty="0">
                          <a:latin typeface="Times New Roman"/>
                          <a:cs typeface="Times New Roman"/>
                        </a:rPr>
                        <a:t>celebrate</a:t>
                      </a:r>
                      <a:r>
                        <a:rPr sz="1200" spc="225" dirty="0">
                          <a:latin typeface="Times New Roman"/>
                          <a:cs typeface="Times New Roman"/>
                        </a:rPr>
                        <a:t> </a:t>
                      </a:r>
                      <a:r>
                        <a:rPr sz="1200" spc="-25" dirty="0">
                          <a:latin typeface="Times New Roman"/>
                          <a:cs typeface="Times New Roman"/>
                        </a:rPr>
                        <a:t>the </a:t>
                      </a:r>
                      <a:r>
                        <a:rPr sz="1200" dirty="0">
                          <a:latin typeface="Times New Roman"/>
                          <a:cs typeface="Times New Roman"/>
                        </a:rPr>
                        <a:t>academic</a:t>
                      </a:r>
                      <a:r>
                        <a:rPr sz="1200" spc="450" dirty="0">
                          <a:latin typeface="Times New Roman"/>
                          <a:cs typeface="Times New Roman"/>
                        </a:rPr>
                        <a:t> </a:t>
                      </a:r>
                      <a:r>
                        <a:rPr sz="1200" dirty="0">
                          <a:latin typeface="Times New Roman"/>
                          <a:cs typeface="Times New Roman"/>
                        </a:rPr>
                        <a:t>and</a:t>
                      </a:r>
                      <a:r>
                        <a:rPr sz="1200" spc="455" dirty="0">
                          <a:latin typeface="Times New Roman"/>
                          <a:cs typeface="Times New Roman"/>
                        </a:rPr>
                        <a:t> </a:t>
                      </a:r>
                      <a:r>
                        <a:rPr sz="1200" dirty="0">
                          <a:latin typeface="Times New Roman"/>
                          <a:cs typeface="Times New Roman"/>
                        </a:rPr>
                        <a:t>cultural</a:t>
                      </a:r>
                      <a:r>
                        <a:rPr sz="1200" spc="409" dirty="0">
                          <a:latin typeface="Times New Roman"/>
                          <a:cs typeface="Times New Roman"/>
                        </a:rPr>
                        <a:t> </a:t>
                      </a:r>
                      <a:r>
                        <a:rPr sz="1200" dirty="0">
                          <a:latin typeface="Times New Roman"/>
                          <a:cs typeface="Times New Roman"/>
                        </a:rPr>
                        <a:t>achievements</a:t>
                      </a:r>
                      <a:r>
                        <a:rPr sz="1200" spc="445" dirty="0">
                          <a:latin typeface="Times New Roman"/>
                          <a:cs typeface="Times New Roman"/>
                        </a:rPr>
                        <a:t> </a:t>
                      </a:r>
                      <a:r>
                        <a:rPr sz="1200" dirty="0">
                          <a:latin typeface="Times New Roman"/>
                          <a:cs typeface="Times New Roman"/>
                        </a:rPr>
                        <a:t>of</a:t>
                      </a:r>
                      <a:r>
                        <a:rPr sz="1200" spc="415" dirty="0">
                          <a:latin typeface="Times New Roman"/>
                          <a:cs typeface="Times New Roman"/>
                        </a:rPr>
                        <a:t> </a:t>
                      </a:r>
                      <a:r>
                        <a:rPr sz="1200" dirty="0">
                          <a:latin typeface="Times New Roman"/>
                          <a:cs typeface="Times New Roman"/>
                        </a:rPr>
                        <a:t>students.</a:t>
                      </a:r>
                      <a:r>
                        <a:rPr sz="1200" spc="440" dirty="0">
                          <a:latin typeface="Times New Roman"/>
                          <a:cs typeface="Times New Roman"/>
                        </a:rPr>
                        <a:t> </a:t>
                      </a:r>
                      <a:r>
                        <a:rPr sz="1200" dirty="0">
                          <a:latin typeface="Times New Roman"/>
                          <a:cs typeface="Times New Roman"/>
                        </a:rPr>
                        <a:t>The</a:t>
                      </a:r>
                      <a:r>
                        <a:rPr sz="1200" spc="455" dirty="0">
                          <a:latin typeface="Times New Roman"/>
                          <a:cs typeface="Times New Roman"/>
                        </a:rPr>
                        <a:t> </a:t>
                      </a:r>
                      <a:r>
                        <a:rPr sz="1200" dirty="0">
                          <a:latin typeface="Times New Roman"/>
                          <a:cs typeface="Times New Roman"/>
                        </a:rPr>
                        <a:t>event</a:t>
                      </a:r>
                      <a:r>
                        <a:rPr sz="1200" spc="100" dirty="0">
                          <a:latin typeface="Times New Roman"/>
                          <a:cs typeface="Times New Roman"/>
                        </a:rPr>
                        <a:t>  </a:t>
                      </a:r>
                      <a:r>
                        <a:rPr sz="1200" spc="-10" dirty="0">
                          <a:latin typeface="Times New Roman"/>
                          <a:cs typeface="Times New Roman"/>
                        </a:rPr>
                        <a:t>included</a:t>
                      </a:r>
                      <a:endParaRPr sz="1200">
                        <a:latin typeface="Times New Roman"/>
                        <a:cs typeface="Times New Roman"/>
                      </a:endParaRPr>
                    </a:p>
                    <a:p>
                      <a:pPr marL="146050">
                        <a:lnSpc>
                          <a:spcPts val="1330"/>
                        </a:lnSpc>
                      </a:pPr>
                      <a:r>
                        <a:rPr sz="1200" dirty="0">
                          <a:latin typeface="Times New Roman"/>
                          <a:cs typeface="Times New Roman"/>
                        </a:rPr>
                        <a:t>students’</a:t>
                      </a:r>
                      <a:r>
                        <a:rPr sz="1200" spc="-30" dirty="0">
                          <a:latin typeface="Times New Roman"/>
                          <a:cs typeface="Times New Roman"/>
                        </a:rPr>
                        <a:t> </a:t>
                      </a:r>
                      <a:r>
                        <a:rPr sz="1200" spc="-10" dirty="0">
                          <a:latin typeface="Times New Roman"/>
                          <a:cs typeface="Times New Roman"/>
                        </a:rPr>
                        <a:t>performances, </a:t>
                      </a:r>
                      <a:r>
                        <a:rPr sz="1200" dirty="0">
                          <a:latin typeface="Times New Roman"/>
                          <a:cs typeface="Times New Roman"/>
                        </a:rPr>
                        <a:t>prize</a:t>
                      </a:r>
                      <a:r>
                        <a:rPr sz="1200" spc="-20" dirty="0">
                          <a:latin typeface="Times New Roman"/>
                          <a:cs typeface="Times New Roman"/>
                        </a:rPr>
                        <a:t> </a:t>
                      </a:r>
                      <a:r>
                        <a:rPr sz="1200" dirty="0">
                          <a:latin typeface="Times New Roman"/>
                          <a:cs typeface="Times New Roman"/>
                        </a:rPr>
                        <a:t>distribution,</a:t>
                      </a:r>
                      <a:r>
                        <a:rPr sz="1200" spc="-5" dirty="0">
                          <a:latin typeface="Times New Roman"/>
                          <a:cs typeface="Times New Roman"/>
                        </a:rPr>
                        <a:t>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speech</a:t>
                      </a:r>
                      <a:r>
                        <a:rPr sz="1200" spc="10" dirty="0">
                          <a:latin typeface="Times New Roman"/>
                          <a:cs typeface="Times New Roman"/>
                        </a:rPr>
                        <a:t> </a:t>
                      </a:r>
                      <a:r>
                        <a:rPr sz="1200" dirty="0">
                          <a:latin typeface="Times New Roman"/>
                          <a:cs typeface="Times New Roman"/>
                        </a:rPr>
                        <a:t>by</a:t>
                      </a:r>
                      <a:r>
                        <a:rPr sz="1200" spc="-60" dirty="0">
                          <a:latin typeface="Times New Roman"/>
                          <a:cs typeface="Times New Roman"/>
                        </a:rPr>
                        <a:t> </a:t>
                      </a:r>
                      <a:r>
                        <a:rPr sz="1200" dirty="0">
                          <a:latin typeface="Times New Roman"/>
                          <a:cs typeface="Times New Roman"/>
                        </a:rPr>
                        <a:t>Dr.</a:t>
                      </a:r>
                      <a:r>
                        <a:rPr sz="1200" spc="-5" dirty="0">
                          <a:latin typeface="Times New Roman"/>
                          <a:cs typeface="Times New Roman"/>
                        </a:rPr>
                        <a:t> </a:t>
                      </a:r>
                      <a:r>
                        <a:rPr sz="1200" dirty="0">
                          <a:latin typeface="Times New Roman"/>
                          <a:cs typeface="Times New Roman"/>
                        </a:rPr>
                        <a:t>C.P.</a:t>
                      </a:r>
                      <a:r>
                        <a:rPr sz="1200" spc="-5" dirty="0">
                          <a:latin typeface="Times New Roman"/>
                          <a:cs typeface="Times New Roman"/>
                        </a:rPr>
                        <a:t> </a:t>
                      </a:r>
                      <a:r>
                        <a:rPr sz="1200" spc="-10" dirty="0">
                          <a:latin typeface="Times New Roman"/>
                          <a:cs typeface="Times New Roman"/>
                        </a:rPr>
                        <a:t>Gupta.</a:t>
                      </a:r>
                      <a:endParaRPr sz="1200">
                        <a:latin typeface="Times New Roman"/>
                        <a:cs typeface="Times New Roman"/>
                      </a:endParaRPr>
                    </a:p>
                  </a:txBody>
                  <a:tcPr marL="0" marR="0" marT="12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Dr.</a:t>
                      </a:r>
                      <a:r>
                        <a:rPr sz="1200" spc="5" dirty="0">
                          <a:latin typeface="Times New Roman"/>
                          <a:cs typeface="Times New Roman"/>
                        </a:rPr>
                        <a:t> </a:t>
                      </a:r>
                      <a:r>
                        <a:rPr sz="1200" dirty="0">
                          <a:latin typeface="Times New Roman"/>
                          <a:cs typeface="Times New Roman"/>
                        </a:rPr>
                        <a:t>C.P.</a:t>
                      </a:r>
                      <a:r>
                        <a:rPr sz="1200" spc="-15" dirty="0">
                          <a:latin typeface="Times New Roman"/>
                          <a:cs typeface="Times New Roman"/>
                        </a:rPr>
                        <a:t> </a:t>
                      </a:r>
                      <a:r>
                        <a:rPr sz="1200" spc="-10" dirty="0">
                          <a:latin typeface="Times New Roman"/>
                          <a:cs typeface="Times New Roman"/>
                        </a:rPr>
                        <a:t>Gupta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707390">
                <a:tc>
                  <a:txBody>
                    <a:bodyPr/>
                    <a:lstStyle/>
                    <a:p>
                      <a:pPr marL="69850">
                        <a:lnSpc>
                          <a:spcPts val="1345"/>
                        </a:lnSpc>
                      </a:pPr>
                      <a:r>
                        <a:rPr sz="1200" spc="-25" dirty="0">
                          <a:latin typeface="Times New Roman"/>
                          <a:cs typeface="Times New Roman"/>
                        </a:rPr>
                        <a:t>8.</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Poster</a:t>
                      </a:r>
                      <a:endParaRPr sz="1200">
                        <a:latin typeface="Times New Roman"/>
                        <a:cs typeface="Times New Roman"/>
                      </a:endParaRPr>
                    </a:p>
                    <a:p>
                      <a:pPr marL="66675">
                        <a:lnSpc>
                          <a:spcPct val="100000"/>
                        </a:lnSpc>
                        <a:spcBef>
                          <a:spcPts val="50"/>
                        </a:spcBef>
                      </a:pPr>
                      <a:r>
                        <a:rPr sz="1200" spc="-10" dirty="0">
                          <a:latin typeface="Times New Roman"/>
                          <a:cs typeface="Times New Roman"/>
                        </a:rPr>
                        <a:t>Making</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spc="-10" dirty="0">
                          <a:latin typeface="Times New Roman"/>
                          <a:cs typeface="Times New Roman"/>
                        </a:rPr>
                        <a:t>18.04.2025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39700" algn="just">
                        <a:lnSpc>
                          <a:spcPts val="1320"/>
                        </a:lnSpc>
                      </a:pPr>
                      <a:r>
                        <a:rPr sz="1200" dirty="0">
                          <a:latin typeface="Times New Roman"/>
                          <a:cs typeface="Times New Roman"/>
                        </a:rPr>
                        <a:t>Manav</a:t>
                      </a:r>
                      <a:r>
                        <a:rPr sz="1200" spc="220" dirty="0">
                          <a:latin typeface="Times New Roman"/>
                          <a:cs typeface="Times New Roman"/>
                        </a:rPr>
                        <a:t> </a:t>
                      </a:r>
                      <a:r>
                        <a:rPr sz="1200" dirty="0">
                          <a:latin typeface="Times New Roman"/>
                          <a:cs typeface="Times New Roman"/>
                        </a:rPr>
                        <a:t>Institute</a:t>
                      </a:r>
                      <a:r>
                        <a:rPr sz="1200" spc="190" dirty="0">
                          <a:latin typeface="Times New Roman"/>
                          <a:cs typeface="Times New Roman"/>
                        </a:rPr>
                        <a:t> </a:t>
                      </a:r>
                      <a:r>
                        <a:rPr sz="1200" dirty="0">
                          <a:latin typeface="Times New Roman"/>
                          <a:cs typeface="Times New Roman"/>
                        </a:rPr>
                        <a:t>organized</a:t>
                      </a:r>
                      <a:r>
                        <a:rPr sz="1200" spc="235" dirty="0">
                          <a:latin typeface="Times New Roman"/>
                          <a:cs typeface="Times New Roman"/>
                        </a:rPr>
                        <a:t> </a:t>
                      </a:r>
                      <a:r>
                        <a:rPr sz="1200" dirty="0">
                          <a:latin typeface="Times New Roman"/>
                          <a:cs typeface="Times New Roman"/>
                        </a:rPr>
                        <a:t>a</a:t>
                      </a:r>
                      <a:r>
                        <a:rPr sz="1200" spc="235" dirty="0">
                          <a:latin typeface="Times New Roman"/>
                          <a:cs typeface="Times New Roman"/>
                        </a:rPr>
                        <a:t> </a:t>
                      </a:r>
                      <a:r>
                        <a:rPr sz="1200" dirty="0">
                          <a:latin typeface="Times New Roman"/>
                          <a:cs typeface="Times New Roman"/>
                        </a:rPr>
                        <a:t>Poster</a:t>
                      </a:r>
                      <a:r>
                        <a:rPr sz="1200" spc="225" dirty="0">
                          <a:latin typeface="Times New Roman"/>
                          <a:cs typeface="Times New Roman"/>
                        </a:rPr>
                        <a:t> </a:t>
                      </a:r>
                      <a:r>
                        <a:rPr sz="1200" dirty="0">
                          <a:latin typeface="Times New Roman"/>
                          <a:cs typeface="Times New Roman"/>
                        </a:rPr>
                        <a:t>Making</a:t>
                      </a:r>
                      <a:r>
                        <a:rPr sz="1200" spc="235" dirty="0">
                          <a:latin typeface="Times New Roman"/>
                          <a:cs typeface="Times New Roman"/>
                        </a:rPr>
                        <a:t> </a:t>
                      </a:r>
                      <a:r>
                        <a:rPr sz="1200" dirty="0">
                          <a:latin typeface="Times New Roman"/>
                          <a:cs typeface="Times New Roman"/>
                        </a:rPr>
                        <a:t>Competition</a:t>
                      </a:r>
                      <a:r>
                        <a:rPr sz="1200" spc="220" dirty="0">
                          <a:latin typeface="Times New Roman"/>
                          <a:cs typeface="Times New Roman"/>
                        </a:rPr>
                        <a:t> </a:t>
                      </a:r>
                      <a:r>
                        <a:rPr sz="1200" dirty="0">
                          <a:latin typeface="Times New Roman"/>
                          <a:cs typeface="Times New Roman"/>
                        </a:rPr>
                        <a:t>on</a:t>
                      </a:r>
                      <a:r>
                        <a:rPr sz="1200" spc="245" dirty="0">
                          <a:latin typeface="Times New Roman"/>
                          <a:cs typeface="Times New Roman"/>
                        </a:rPr>
                        <a:t> </a:t>
                      </a:r>
                      <a:r>
                        <a:rPr sz="1200" spc="-10" dirty="0">
                          <a:latin typeface="Times New Roman"/>
                          <a:cs typeface="Times New Roman"/>
                        </a:rPr>
                        <a:t>18.04.2025,</a:t>
                      </a:r>
                      <a:endParaRPr sz="1200">
                        <a:latin typeface="Times New Roman"/>
                        <a:cs typeface="Times New Roman"/>
                      </a:endParaRPr>
                    </a:p>
                    <a:p>
                      <a:pPr marL="146050" marR="68580" algn="just">
                        <a:lnSpc>
                          <a:spcPct val="95800"/>
                        </a:lnSpc>
                        <a:spcBef>
                          <a:spcPts val="10"/>
                        </a:spcBef>
                      </a:pPr>
                      <a:r>
                        <a:rPr sz="1200" dirty="0">
                          <a:latin typeface="Times New Roman"/>
                          <a:cs typeface="Times New Roman"/>
                        </a:rPr>
                        <a:t>encouraging students</a:t>
                      </a:r>
                      <a:r>
                        <a:rPr sz="1200" spc="-30" dirty="0">
                          <a:latin typeface="Times New Roman"/>
                          <a:cs typeface="Times New Roman"/>
                        </a:rPr>
                        <a:t> </a:t>
                      </a:r>
                      <a:r>
                        <a:rPr sz="1200" dirty="0">
                          <a:latin typeface="Times New Roman"/>
                          <a:cs typeface="Times New Roman"/>
                        </a:rPr>
                        <a:t>to</a:t>
                      </a:r>
                      <a:r>
                        <a:rPr sz="1200" spc="5" dirty="0">
                          <a:latin typeface="Times New Roman"/>
                          <a:cs typeface="Times New Roman"/>
                        </a:rPr>
                        <a:t> </a:t>
                      </a:r>
                      <a:r>
                        <a:rPr sz="1200" dirty="0">
                          <a:latin typeface="Times New Roman"/>
                          <a:cs typeface="Times New Roman"/>
                        </a:rPr>
                        <a:t>showcase their</a:t>
                      </a:r>
                      <a:r>
                        <a:rPr sz="1200" spc="10" dirty="0">
                          <a:latin typeface="Times New Roman"/>
                          <a:cs typeface="Times New Roman"/>
                        </a:rPr>
                        <a:t> </a:t>
                      </a:r>
                      <a:r>
                        <a:rPr sz="1200" spc="-10" dirty="0">
                          <a:latin typeface="Times New Roman"/>
                          <a:cs typeface="Times New Roman"/>
                        </a:rPr>
                        <a:t>creativity</a:t>
                      </a:r>
                      <a:r>
                        <a:rPr sz="1200" spc="-40" dirty="0">
                          <a:latin typeface="Times New Roman"/>
                          <a:cs typeface="Times New Roman"/>
                        </a:rPr>
                        <a:t> </a:t>
                      </a:r>
                      <a:r>
                        <a:rPr sz="1200" dirty="0">
                          <a:latin typeface="Times New Roman"/>
                          <a:cs typeface="Times New Roman"/>
                        </a:rPr>
                        <a:t>and</a:t>
                      </a:r>
                      <a:r>
                        <a:rPr sz="1200" spc="5" dirty="0">
                          <a:latin typeface="Times New Roman"/>
                          <a:cs typeface="Times New Roman"/>
                        </a:rPr>
                        <a:t> </a:t>
                      </a:r>
                      <a:r>
                        <a:rPr sz="1200" dirty="0">
                          <a:latin typeface="Times New Roman"/>
                          <a:cs typeface="Times New Roman"/>
                        </a:rPr>
                        <a:t>awareness</a:t>
                      </a:r>
                      <a:r>
                        <a:rPr sz="1200" spc="-10" dirty="0">
                          <a:latin typeface="Times New Roman"/>
                          <a:cs typeface="Times New Roman"/>
                        </a:rPr>
                        <a:t> </a:t>
                      </a:r>
                      <a:r>
                        <a:rPr sz="1200" dirty="0">
                          <a:latin typeface="Times New Roman"/>
                          <a:cs typeface="Times New Roman"/>
                        </a:rPr>
                        <a:t>on</a:t>
                      </a:r>
                      <a:r>
                        <a:rPr sz="1200" spc="-20" dirty="0">
                          <a:latin typeface="Times New Roman"/>
                          <a:cs typeface="Times New Roman"/>
                        </a:rPr>
                        <a:t> </a:t>
                      </a:r>
                      <a:r>
                        <a:rPr sz="1200" spc="-10" dirty="0">
                          <a:latin typeface="Times New Roman"/>
                          <a:cs typeface="Times New Roman"/>
                        </a:rPr>
                        <a:t>socially </a:t>
                      </a:r>
                      <a:r>
                        <a:rPr sz="1200" dirty="0">
                          <a:latin typeface="Times New Roman"/>
                          <a:cs typeface="Times New Roman"/>
                        </a:rPr>
                        <a:t>relevant</a:t>
                      </a:r>
                      <a:r>
                        <a:rPr sz="1200" spc="40" dirty="0">
                          <a:latin typeface="Times New Roman"/>
                          <a:cs typeface="Times New Roman"/>
                        </a:rPr>
                        <a:t> </a:t>
                      </a:r>
                      <a:r>
                        <a:rPr sz="1200" dirty="0">
                          <a:latin typeface="Times New Roman"/>
                          <a:cs typeface="Times New Roman"/>
                        </a:rPr>
                        <a:t>themes</a:t>
                      </a:r>
                      <a:r>
                        <a:rPr sz="1200" spc="10" dirty="0">
                          <a:latin typeface="Times New Roman"/>
                          <a:cs typeface="Times New Roman"/>
                        </a:rPr>
                        <a:t> </a:t>
                      </a:r>
                      <a:r>
                        <a:rPr sz="1200" dirty="0">
                          <a:latin typeface="Times New Roman"/>
                          <a:cs typeface="Times New Roman"/>
                        </a:rPr>
                        <a:t>through</a:t>
                      </a:r>
                      <a:r>
                        <a:rPr sz="1200" spc="-5" dirty="0">
                          <a:latin typeface="Times New Roman"/>
                          <a:cs typeface="Times New Roman"/>
                        </a:rPr>
                        <a:t> </a:t>
                      </a:r>
                      <a:r>
                        <a:rPr sz="1200" dirty="0">
                          <a:latin typeface="Times New Roman"/>
                          <a:cs typeface="Times New Roman"/>
                        </a:rPr>
                        <a:t>visual</a:t>
                      </a:r>
                      <a:r>
                        <a:rPr sz="1200" spc="5" dirty="0">
                          <a:latin typeface="Times New Roman"/>
                          <a:cs typeface="Times New Roman"/>
                        </a:rPr>
                        <a:t> </a:t>
                      </a:r>
                      <a:r>
                        <a:rPr sz="1200" dirty="0">
                          <a:latin typeface="Times New Roman"/>
                          <a:cs typeface="Times New Roman"/>
                        </a:rPr>
                        <a:t>art.</a:t>
                      </a:r>
                      <a:r>
                        <a:rPr sz="1200" spc="10" dirty="0">
                          <a:latin typeface="Times New Roman"/>
                          <a:cs typeface="Times New Roman"/>
                        </a:rPr>
                        <a:t> </a:t>
                      </a:r>
                      <a:r>
                        <a:rPr sz="1200" dirty="0">
                          <a:latin typeface="Times New Roman"/>
                          <a:cs typeface="Times New Roman"/>
                        </a:rPr>
                        <a:t>The</a:t>
                      </a:r>
                      <a:r>
                        <a:rPr sz="1200" spc="15" dirty="0">
                          <a:latin typeface="Times New Roman"/>
                          <a:cs typeface="Times New Roman"/>
                        </a:rPr>
                        <a:t> </a:t>
                      </a:r>
                      <a:r>
                        <a:rPr sz="1200" dirty="0">
                          <a:latin typeface="Times New Roman"/>
                          <a:cs typeface="Times New Roman"/>
                        </a:rPr>
                        <a:t>competition</a:t>
                      </a:r>
                      <a:r>
                        <a:rPr sz="1200" spc="-5" dirty="0">
                          <a:latin typeface="Times New Roman"/>
                          <a:cs typeface="Times New Roman"/>
                        </a:rPr>
                        <a:t> </a:t>
                      </a:r>
                      <a:r>
                        <a:rPr sz="1200" dirty="0">
                          <a:latin typeface="Times New Roman"/>
                          <a:cs typeface="Times New Roman"/>
                        </a:rPr>
                        <a:t>aimed</a:t>
                      </a:r>
                      <a:r>
                        <a:rPr sz="1200" spc="20" dirty="0">
                          <a:latin typeface="Times New Roman"/>
                          <a:cs typeface="Times New Roman"/>
                        </a:rPr>
                        <a:t> </a:t>
                      </a:r>
                      <a:r>
                        <a:rPr sz="1200" dirty="0">
                          <a:latin typeface="Times New Roman"/>
                          <a:cs typeface="Times New Roman"/>
                        </a:rPr>
                        <a:t>to</a:t>
                      </a:r>
                      <a:r>
                        <a:rPr sz="1200" spc="40" dirty="0">
                          <a:latin typeface="Times New Roman"/>
                          <a:cs typeface="Times New Roman"/>
                        </a:rPr>
                        <a:t> </a:t>
                      </a:r>
                      <a:r>
                        <a:rPr sz="1200" dirty="0">
                          <a:latin typeface="Times New Roman"/>
                          <a:cs typeface="Times New Roman"/>
                        </a:rPr>
                        <a:t>promote</a:t>
                      </a:r>
                      <a:r>
                        <a:rPr sz="1200" spc="-5" dirty="0">
                          <a:latin typeface="Times New Roman"/>
                          <a:cs typeface="Times New Roman"/>
                        </a:rPr>
                        <a:t> </a:t>
                      </a:r>
                      <a:r>
                        <a:rPr sz="1200" spc="-10" dirty="0">
                          <a:latin typeface="Times New Roman"/>
                          <a:cs typeface="Times New Roman"/>
                        </a:rPr>
                        <a:t>self- </a:t>
                      </a:r>
                      <a:r>
                        <a:rPr sz="1200" dirty="0">
                          <a:latin typeface="Times New Roman"/>
                          <a:cs typeface="Times New Roman"/>
                        </a:rPr>
                        <a:t>expression,</a:t>
                      </a:r>
                      <a:r>
                        <a:rPr sz="1200" spc="-5" dirty="0">
                          <a:latin typeface="Times New Roman"/>
                          <a:cs typeface="Times New Roman"/>
                        </a:rPr>
                        <a:t> </a:t>
                      </a:r>
                      <a:r>
                        <a:rPr sz="1200" spc="-10" dirty="0">
                          <a:latin typeface="Times New Roman"/>
                          <a:cs typeface="Times New Roman"/>
                        </a:rPr>
                        <a:t>artistic</a:t>
                      </a:r>
                      <a:r>
                        <a:rPr sz="1200" spc="-20" dirty="0">
                          <a:latin typeface="Times New Roman"/>
                          <a:cs typeface="Times New Roman"/>
                        </a:rPr>
                        <a:t> </a:t>
                      </a:r>
                      <a:r>
                        <a:rPr sz="1200" dirty="0">
                          <a:latin typeface="Times New Roman"/>
                          <a:cs typeface="Times New Roman"/>
                        </a:rPr>
                        <a:t>talent,</a:t>
                      </a:r>
                      <a:r>
                        <a:rPr sz="1200" spc="-5" dirty="0">
                          <a:latin typeface="Times New Roman"/>
                          <a:cs typeface="Times New Roman"/>
                        </a:rPr>
                        <a:t> </a:t>
                      </a:r>
                      <a:r>
                        <a:rPr sz="1200" dirty="0">
                          <a:latin typeface="Times New Roman"/>
                          <a:cs typeface="Times New Roman"/>
                        </a:rPr>
                        <a:t>and</a:t>
                      </a:r>
                      <a:r>
                        <a:rPr sz="1200" spc="-15" dirty="0">
                          <a:latin typeface="Times New Roman"/>
                          <a:cs typeface="Times New Roman"/>
                        </a:rPr>
                        <a:t> </a:t>
                      </a:r>
                      <a:r>
                        <a:rPr sz="1200" dirty="0">
                          <a:latin typeface="Times New Roman"/>
                          <a:cs typeface="Times New Roman"/>
                        </a:rPr>
                        <a:t>the</a:t>
                      </a:r>
                      <a:r>
                        <a:rPr sz="1200" spc="-20" dirty="0">
                          <a:latin typeface="Times New Roman"/>
                          <a:cs typeface="Times New Roman"/>
                        </a:rPr>
                        <a:t> </a:t>
                      </a:r>
                      <a:r>
                        <a:rPr sz="1200" dirty="0">
                          <a:latin typeface="Times New Roman"/>
                          <a:cs typeface="Times New Roman"/>
                        </a:rPr>
                        <a:t>power</a:t>
                      </a:r>
                      <a:r>
                        <a:rPr sz="1200" spc="-20" dirty="0">
                          <a:latin typeface="Times New Roman"/>
                          <a:cs typeface="Times New Roman"/>
                        </a:rPr>
                        <a:t> </a:t>
                      </a:r>
                      <a:r>
                        <a:rPr sz="1200" dirty="0">
                          <a:latin typeface="Times New Roman"/>
                          <a:cs typeface="Times New Roman"/>
                        </a:rPr>
                        <a:t>of</a:t>
                      </a:r>
                      <a:r>
                        <a:rPr sz="1200" spc="-55" dirty="0">
                          <a:latin typeface="Times New Roman"/>
                          <a:cs typeface="Times New Roman"/>
                        </a:rPr>
                        <a:t> </a:t>
                      </a:r>
                      <a:r>
                        <a:rPr sz="1200" dirty="0">
                          <a:latin typeface="Times New Roman"/>
                          <a:cs typeface="Times New Roman"/>
                        </a:rPr>
                        <a:t>visual</a:t>
                      </a:r>
                      <a:r>
                        <a:rPr sz="1200" spc="-35" dirty="0">
                          <a:latin typeface="Times New Roman"/>
                          <a:cs typeface="Times New Roman"/>
                        </a:rPr>
                        <a:t> </a:t>
                      </a:r>
                      <a:r>
                        <a:rPr sz="1200" spc="-10" dirty="0">
                          <a:latin typeface="Times New Roman"/>
                          <a:cs typeface="Times New Roman"/>
                        </a:rPr>
                        <a:t>communication.</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6675">
                        <a:lnSpc>
                          <a:spcPts val="1345"/>
                        </a:lnSpc>
                      </a:pPr>
                      <a:r>
                        <a:rPr sz="1200" dirty="0">
                          <a:latin typeface="Times New Roman"/>
                          <a:cs typeface="Times New Roman"/>
                        </a:rPr>
                        <a:t>Dr. </a:t>
                      </a:r>
                      <a:r>
                        <a:rPr sz="1200" spc="-10" dirty="0">
                          <a:latin typeface="Times New Roman"/>
                          <a:cs typeface="Times New Roman"/>
                        </a:rPr>
                        <a:t>Seema</a:t>
                      </a:r>
                      <a:r>
                        <a:rPr sz="1200" spc="-15" dirty="0">
                          <a:latin typeface="Times New Roman"/>
                          <a:cs typeface="Times New Roman"/>
                        </a:rPr>
                        <a:t> </a:t>
                      </a:r>
                      <a:r>
                        <a:rPr sz="1200" spc="-10" dirty="0">
                          <a:latin typeface="Times New Roman"/>
                          <a:cs typeface="Times New Roman"/>
                        </a:rPr>
                        <a:t>Gupta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761" y="889761"/>
            <a:ext cx="3070225" cy="299720"/>
          </a:xfrm>
          <a:prstGeom prst="rect">
            <a:avLst/>
          </a:prstGeom>
        </p:spPr>
        <p:txBody>
          <a:bodyPr vert="horz" wrap="square" lIns="0" tIns="12700" rIns="0" bIns="0" rtlCol="0">
            <a:spAutoFit/>
          </a:bodyPr>
          <a:lstStyle/>
          <a:p>
            <a:pPr marL="12700">
              <a:lnSpc>
                <a:spcPct val="100000"/>
              </a:lnSpc>
              <a:spcBef>
                <a:spcPts val="100"/>
              </a:spcBef>
            </a:pPr>
            <a:r>
              <a:rPr sz="1800" dirty="0"/>
              <a:t>Institutional</a:t>
            </a:r>
            <a:r>
              <a:rPr sz="1800" spc="-100" dirty="0"/>
              <a:t> </a:t>
            </a:r>
            <a:r>
              <a:rPr sz="1800" dirty="0"/>
              <a:t>Development</a:t>
            </a:r>
            <a:r>
              <a:rPr sz="1800" spc="-95" dirty="0"/>
              <a:t> </a:t>
            </a:r>
            <a:r>
              <a:rPr sz="1800" spc="-20" dirty="0"/>
              <a:t>Plan</a:t>
            </a:r>
            <a:endParaRPr sz="1800" dirty="0"/>
          </a:p>
        </p:txBody>
      </p:sp>
      <p:sp>
        <p:nvSpPr>
          <p:cNvPr id="3" name="object 3"/>
          <p:cNvSpPr txBox="1"/>
          <p:nvPr/>
        </p:nvSpPr>
        <p:spPr>
          <a:xfrm>
            <a:off x="902004" y="1386967"/>
            <a:ext cx="8886190" cy="4030847"/>
          </a:xfrm>
          <a:prstGeom prst="rect">
            <a:avLst/>
          </a:prstGeom>
        </p:spPr>
        <p:txBody>
          <a:bodyPr vert="horz" wrap="square" lIns="0" tIns="12700" rIns="0" bIns="0" rtlCol="0">
            <a:spAutoFit/>
          </a:bodyPr>
          <a:lstStyle/>
          <a:p>
            <a:pPr marL="4445" algn="ctr">
              <a:lnSpc>
                <a:spcPct val="100000"/>
              </a:lnSpc>
              <a:spcBef>
                <a:spcPts val="100"/>
              </a:spcBef>
            </a:pPr>
            <a:r>
              <a:rPr sz="1800" b="1" spc="-10" dirty="0">
                <a:latin typeface="Times New Roman"/>
                <a:cs typeface="Times New Roman"/>
              </a:rPr>
              <a:t>(2024-</a:t>
            </a:r>
            <a:r>
              <a:rPr sz="1800" b="1" spc="-20" dirty="0">
                <a:latin typeface="Times New Roman"/>
                <a:cs typeface="Times New Roman"/>
              </a:rPr>
              <a:t>2029)</a:t>
            </a:r>
            <a:endParaRPr sz="1800" dirty="0">
              <a:latin typeface="Times New Roman"/>
              <a:cs typeface="Times New Roman"/>
            </a:endParaRPr>
          </a:p>
          <a:p>
            <a:pPr marL="6985" algn="ctr">
              <a:lnSpc>
                <a:spcPct val="100000"/>
              </a:lnSpc>
              <a:spcBef>
                <a:spcPts val="1730"/>
              </a:spcBef>
            </a:pPr>
            <a:r>
              <a:rPr sz="1800" b="1" dirty="0">
                <a:latin typeface="Times New Roman"/>
                <a:cs typeface="Times New Roman"/>
              </a:rPr>
              <a:t>MANAV</a:t>
            </a:r>
            <a:r>
              <a:rPr sz="1800" b="1" spc="-65" dirty="0">
                <a:latin typeface="Times New Roman"/>
                <a:cs typeface="Times New Roman"/>
              </a:rPr>
              <a:t> </a:t>
            </a:r>
            <a:r>
              <a:rPr sz="1800" b="1" dirty="0">
                <a:latin typeface="Times New Roman"/>
                <a:cs typeface="Times New Roman"/>
              </a:rPr>
              <a:t>INSTITUTE</a:t>
            </a:r>
            <a:r>
              <a:rPr sz="1800" b="1" spc="-30" dirty="0">
                <a:latin typeface="Times New Roman"/>
                <a:cs typeface="Times New Roman"/>
              </a:rPr>
              <a:t> </a:t>
            </a:r>
            <a:r>
              <a:rPr sz="1800" b="1" dirty="0">
                <a:latin typeface="Times New Roman"/>
                <a:cs typeface="Times New Roman"/>
              </a:rPr>
              <a:t>OF</a:t>
            </a:r>
            <a:r>
              <a:rPr sz="1800" b="1" spc="-25" dirty="0">
                <a:latin typeface="Times New Roman"/>
                <a:cs typeface="Times New Roman"/>
              </a:rPr>
              <a:t> </a:t>
            </a:r>
            <a:r>
              <a:rPr lang="en-US" b="1" spc="-10" dirty="0" smtClean="0">
                <a:latin typeface="Times New Roman"/>
                <a:cs typeface="Times New Roman"/>
              </a:rPr>
              <a:t>EDUCATION</a:t>
            </a:r>
            <a:endParaRPr sz="1800" dirty="0">
              <a:latin typeface="Times New Roman"/>
              <a:cs typeface="Times New Roman"/>
            </a:endParaRPr>
          </a:p>
          <a:p>
            <a:pPr marL="12700" algn="just">
              <a:lnSpc>
                <a:spcPct val="100000"/>
              </a:lnSpc>
              <a:spcBef>
                <a:spcPts val="1750"/>
              </a:spcBef>
            </a:pPr>
            <a:r>
              <a:rPr sz="1800" b="1" dirty="0">
                <a:latin typeface="Times New Roman"/>
                <a:cs typeface="Times New Roman"/>
              </a:rPr>
              <a:t>Executive</a:t>
            </a:r>
            <a:r>
              <a:rPr sz="1800" b="1" spc="-70" dirty="0">
                <a:latin typeface="Times New Roman"/>
                <a:cs typeface="Times New Roman"/>
              </a:rPr>
              <a:t> </a:t>
            </a:r>
            <a:r>
              <a:rPr sz="1800" b="1" spc="-10" dirty="0">
                <a:latin typeface="Times New Roman"/>
                <a:cs typeface="Times New Roman"/>
              </a:rPr>
              <a:t>Summary:</a:t>
            </a:r>
            <a:endParaRPr sz="1800" dirty="0">
              <a:latin typeface="Times New Roman"/>
              <a:cs typeface="Times New Roman"/>
            </a:endParaRPr>
          </a:p>
          <a:p>
            <a:pPr marL="12700" marR="5080" algn="just">
              <a:lnSpc>
                <a:spcPct val="143800"/>
              </a:lnSpc>
              <a:spcBef>
                <a:spcPts val="990"/>
              </a:spcBef>
            </a:pPr>
            <a:r>
              <a:rPr sz="1400" dirty="0">
                <a:latin typeface="Times New Roman"/>
                <a:cs typeface="Times New Roman"/>
              </a:rPr>
              <a:t>Manav</a:t>
            </a:r>
            <a:r>
              <a:rPr sz="1400" spc="-10" dirty="0">
                <a:latin typeface="Times New Roman"/>
                <a:cs typeface="Times New Roman"/>
              </a:rPr>
              <a:t> </a:t>
            </a:r>
            <a:r>
              <a:rPr sz="1400" dirty="0">
                <a:latin typeface="Times New Roman"/>
                <a:cs typeface="Times New Roman"/>
              </a:rPr>
              <a:t>Institute</a:t>
            </a:r>
            <a:r>
              <a:rPr sz="1400" spc="10" dirty="0">
                <a:latin typeface="Times New Roman"/>
                <a:cs typeface="Times New Roman"/>
              </a:rPr>
              <a:t> </a:t>
            </a:r>
            <a:r>
              <a:rPr sz="1400" dirty="0">
                <a:latin typeface="Times New Roman"/>
                <a:cs typeface="Times New Roman"/>
              </a:rPr>
              <a:t>of</a:t>
            </a:r>
            <a:r>
              <a:rPr sz="1400" spc="5" dirty="0">
                <a:latin typeface="Times New Roman"/>
                <a:cs typeface="Times New Roman"/>
              </a:rPr>
              <a:t> </a:t>
            </a:r>
            <a:r>
              <a:rPr lang="en-US" sz="1400" dirty="0" smtClean="0">
                <a:latin typeface="Times New Roman"/>
                <a:cs typeface="Times New Roman"/>
              </a:rPr>
              <a:t>Education</a:t>
            </a:r>
            <a:r>
              <a:rPr sz="1400" spc="10" dirty="0" smtClean="0">
                <a:latin typeface="Times New Roman"/>
                <a:cs typeface="Times New Roman"/>
              </a:rPr>
              <a:t> </a:t>
            </a:r>
            <a:r>
              <a:rPr sz="1400" dirty="0">
                <a:latin typeface="Times New Roman"/>
                <a:cs typeface="Times New Roman"/>
              </a:rPr>
              <a:t>is</a:t>
            </a:r>
            <a:r>
              <a:rPr sz="1400" spc="20" dirty="0">
                <a:latin typeface="Times New Roman"/>
                <a:cs typeface="Times New Roman"/>
              </a:rPr>
              <a:t> </a:t>
            </a:r>
            <a:r>
              <a:rPr sz="1400" dirty="0">
                <a:latin typeface="Times New Roman"/>
                <a:cs typeface="Times New Roman"/>
              </a:rPr>
              <a:t>committed</a:t>
            </a:r>
            <a:r>
              <a:rPr sz="1400" spc="35" dirty="0">
                <a:latin typeface="Times New Roman"/>
                <a:cs typeface="Times New Roman"/>
              </a:rPr>
              <a:t> </a:t>
            </a:r>
            <a:r>
              <a:rPr sz="1400" dirty="0">
                <a:latin typeface="Times New Roman"/>
                <a:cs typeface="Times New Roman"/>
              </a:rPr>
              <a:t>to</a:t>
            </a:r>
            <a:r>
              <a:rPr sz="1400" spc="5" dirty="0">
                <a:latin typeface="Times New Roman"/>
                <a:cs typeface="Times New Roman"/>
              </a:rPr>
              <a:t> </a:t>
            </a:r>
            <a:r>
              <a:rPr sz="1400" spc="-10" dirty="0">
                <a:latin typeface="Times New Roman"/>
                <a:cs typeface="Times New Roman"/>
              </a:rPr>
              <a:t>quality-</a:t>
            </a:r>
            <a:r>
              <a:rPr sz="1400" dirty="0">
                <a:latin typeface="Times New Roman"/>
                <a:cs typeface="Times New Roman"/>
              </a:rPr>
              <a:t>driven</a:t>
            </a:r>
            <a:r>
              <a:rPr sz="1400" spc="-10" dirty="0">
                <a:latin typeface="Times New Roman"/>
                <a:cs typeface="Times New Roman"/>
              </a:rPr>
              <a:t> </a:t>
            </a:r>
            <a:r>
              <a:rPr sz="1400" dirty="0">
                <a:latin typeface="Times New Roman"/>
                <a:cs typeface="Times New Roman"/>
              </a:rPr>
              <a:t>education,</a:t>
            </a:r>
            <a:r>
              <a:rPr sz="1400" spc="20" dirty="0">
                <a:latin typeface="Times New Roman"/>
                <a:cs typeface="Times New Roman"/>
              </a:rPr>
              <a:t> </a:t>
            </a:r>
            <a:r>
              <a:rPr sz="1400" dirty="0">
                <a:latin typeface="Times New Roman"/>
                <a:cs typeface="Times New Roman"/>
              </a:rPr>
              <a:t>research</a:t>
            </a:r>
            <a:r>
              <a:rPr sz="1400" spc="-10" dirty="0">
                <a:latin typeface="Times New Roman"/>
                <a:cs typeface="Times New Roman"/>
              </a:rPr>
              <a:t> </a:t>
            </a:r>
            <a:r>
              <a:rPr sz="1400" dirty="0">
                <a:latin typeface="Times New Roman"/>
                <a:cs typeface="Times New Roman"/>
              </a:rPr>
              <a:t>advancement,</a:t>
            </a:r>
            <a:r>
              <a:rPr sz="1400" spc="15" dirty="0">
                <a:latin typeface="Times New Roman"/>
                <a:cs typeface="Times New Roman"/>
              </a:rPr>
              <a:t> </a:t>
            </a:r>
            <a:r>
              <a:rPr sz="1400" dirty="0">
                <a:latin typeface="Times New Roman"/>
                <a:cs typeface="Times New Roman"/>
              </a:rPr>
              <a:t>and</a:t>
            </a:r>
            <a:r>
              <a:rPr sz="1400" spc="10" dirty="0">
                <a:latin typeface="Times New Roman"/>
                <a:cs typeface="Times New Roman"/>
              </a:rPr>
              <a:t> </a:t>
            </a:r>
            <a:r>
              <a:rPr sz="1400" dirty="0">
                <a:latin typeface="Times New Roman"/>
                <a:cs typeface="Times New Roman"/>
              </a:rPr>
              <a:t>community</a:t>
            </a:r>
            <a:r>
              <a:rPr sz="1400" spc="15" dirty="0">
                <a:latin typeface="Times New Roman"/>
                <a:cs typeface="Times New Roman"/>
              </a:rPr>
              <a:t> </a:t>
            </a:r>
            <a:r>
              <a:rPr sz="1400" spc="-10" dirty="0">
                <a:latin typeface="Times New Roman"/>
                <a:cs typeface="Times New Roman"/>
              </a:rPr>
              <a:t>engagement </a:t>
            </a:r>
            <a:r>
              <a:rPr sz="1400" dirty="0">
                <a:latin typeface="Times New Roman"/>
                <a:cs typeface="Times New Roman"/>
              </a:rPr>
              <a:t>in</a:t>
            </a:r>
            <a:r>
              <a:rPr sz="1400" spc="390" dirty="0">
                <a:latin typeface="Times New Roman"/>
                <a:cs typeface="Times New Roman"/>
              </a:rPr>
              <a:t> </a:t>
            </a:r>
            <a:r>
              <a:rPr sz="1400" dirty="0">
                <a:latin typeface="Times New Roman"/>
                <a:cs typeface="Times New Roman"/>
              </a:rPr>
              <a:t>line</a:t>
            </a:r>
            <a:r>
              <a:rPr sz="1400" spc="400" dirty="0">
                <a:latin typeface="Times New Roman"/>
                <a:cs typeface="Times New Roman"/>
              </a:rPr>
              <a:t> </a:t>
            </a:r>
            <a:r>
              <a:rPr sz="1400" dirty="0">
                <a:latin typeface="Times New Roman"/>
                <a:cs typeface="Times New Roman"/>
              </a:rPr>
              <a:t>with</a:t>
            </a:r>
            <a:r>
              <a:rPr sz="1400" spc="375" dirty="0">
                <a:latin typeface="Times New Roman"/>
                <a:cs typeface="Times New Roman"/>
              </a:rPr>
              <a:t> </a:t>
            </a:r>
            <a:r>
              <a:rPr sz="1400" dirty="0">
                <a:latin typeface="Times New Roman"/>
                <a:cs typeface="Times New Roman"/>
              </a:rPr>
              <a:t>NAAC</a:t>
            </a:r>
            <a:r>
              <a:rPr sz="1400" spc="405" dirty="0">
                <a:latin typeface="Times New Roman"/>
                <a:cs typeface="Times New Roman"/>
              </a:rPr>
              <a:t> </a:t>
            </a:r>
            <a:r>
              <a:rPr sz="1400" dirty="0">
                <a:latin typeface="Times New Roman"/>
                <a:cs typeface="Times New Roman"/>
              </a:rPr>
              <a:t>benchmarks.</a:t>
            </a:r>
            <a:r>
              <a:rPr sz="1400" spc="405" dirty="0">
                <a:latin typeface="Times New Roman"/>
                <a:cs typeface="Times New Roman"/>
              </a:rPr>
              <a:t> </a:t>
            </a:r>
            <a:r>
              <a:rPr sz="1400" dirty="0">
                <a:latin typeface="Times New Roman"/>
                <a:cs typeface="Times New Roman"/>
              </a:rPr>
              <a:t>This</a:t>
            </a:r>
            <a:r>
              <a:rPr sz="1400" spc="409" dirty="0">
                <a:latin typeface="Times New Roman"/>
                <a:cs typeface="Times New Roman"/>
              </a:rPr>
              <a:t> </a:t>
            </a:r>
            <a:r>
              <a:rPr sz="1400" dirty="0">
                <a:latin typeface="Times New Roman"/>
                <a:cs typeface="Times New Roman"/>
              </a:rPr>
              <a:t>Institutional</a:t>
            </a:r>
            <a:r>
              <a:rPr sz="1400" spc="370" dirty="0">
                <a:latin typeface="Times New Roman"/>
                <a:cs typeface="Times New Roman"/>
              </a:rPr>
              <a:t> </a:t>
            </a:r>
            <a:r>
              <a:rPr sz="1400" dirty="0">
                <a:latin typeface="Times New Roman"/>
                <a:cs typeface="Times New Roman"/>
              </a:rPr>
              <a:t>Development</a:t>
            </a:r>
            <a:r>
              <a:rPr sz="1400" spc="395" dirty="0">
                <a:latin typeface="Times New Roman"/>
                <a:cs typeface="Times New Roman"/>
              </a:rPr>
              <a:t> </a:t>
            </a:r>
            <a:r>
              <a:rPr sz="1400" dirty="0">
                <a:latin typeface="Times New Roman"/>
                <a:cs typeface="Times New Roman"/>
              </a:rPr>
              <a:t>Plan</a:t>
            </a:r>
            <a:r>
              <a:rPr sz="1400" spc="400" dirty="0">
                <a:latin typeface="Times New Roman"/>
                <a:cs typeface="Times New Roman"/>
              </a:rPr>
              <a:t> </a:t>
            </a:r>
            <a:r>
              <a:rPr sz="1400" dirty="0">
                <a:latin typeface="Times New Roman"/>
                <a:cs typeface="Times New Roman"/>
              </a:rPr>
              <a:t>(2024–2029)</a:t>
            </a:r>
            <a:r>
              <a:rPr sz="1400" spc="409" dirty="0">
                <a:latin typeface="Times New Roman"/>
                <a:cs typeface="Times New Roman"/>
              </a:rPr>
              <a:t> </a:t>
            </a:r>
            <a:r>
              <a:rPr sz="1400" dirty="0">
                <a:latin typeface="Times New Roman"/>
                <a:cs typeface="Times New Roman"/>
              </a:rPr>
              <a:t>focuses</a:t>
            </a:r>
            <a:r>
              <a:rPr sz="1400" spc="409" dirty="0">
                <a:latin typeface="Times New Roman"/>
                <a:cs typeface="Times New Roman"/>
              </a:rPr>
              <a:t> </a:t>
            </a:r>
            <a:r>
              <a:rPr sz="1400" dirty="0">
                <a:latin typeface="Times New Roman"/>
                <a:cs typeface="Times New Roman"/>
              </a:rPr>
              <a:t>on</a:t>
            </a:r>
            <a:r>
              <a:rPr sz="1400" spc="375" dirty="0">
                <a:latin typeface="Times New Roman"/>
                <a:cs typeface="Times New Roman"/>
              </a:rPr>
              <a:t> </a:t>
            </a:r>
            <a:r>
              <a:rPr sz="1400" dirty="0">
                <a:latin typeface="Times New Roman"/>
                <a:cs typeface="Times New Roman"/>
              </a:rPr>
              <a:t>achieving</a:t>
            </a:r>
            <a:r>
              <a:rPr sz="1400" spc="370" dirty="0">
                <a:latin typeface="Times New Roman"/>
                <a:cs typeface="Times New Roman"/>
              </a:rPr>
              <a:t> </a:t>
            </a:r>
            <a:r>
              <a:rPr sz="1400" spc="-10" dirty="0">
                <a:latin typeface="Times New Roman"/>
                <a:cs typeface="Times New Roman"/>
              </a:rPr>
              <a:t>academic </a:t>
            </a:r>
            <a:r>
              <a:rPr sz="1400" dirty="0">
                <a:latin typeface="Times New Roman"/>
                <a:cs typeface="Times New Roman"/>
              </a:rPr>
              <a:t>excellence,</a:t>
            </a:r>
            <a:r>
              <a:rPr sz="1400" spc="385" dirty="0">
                <a:latin typeface="Times New Roman"/>
                <a:cs typeface="Times New Roman"/>
              </a:rPr>
              <a:t> </a:t>
            </a:r>
            <a:r>
              <a:rPr sz="1400" dirty="0" smtClean="0">
                <a:latin typeface="Times New Roman"/>
                <a:cs typeface="Times New Roman"/>
              </a:rPr>
              <a:t>accreditation</a:t>
            </a:r>
            <a:r>
              <a:rPr lang="en-US" sz="1400" dirty="0" smtClean="0">
                <a:latin typeface="Times New Roman"/>
                <a:cs typeface="Times New Roman"/>
              </a:rPr>
              <a:t> </a:t>
            </a:r>
            <a:r>
              <a:rPr lang="en-IN" sz="1400" dirty="0"/>
              <a:t>Infuse global competencies and foundational literacy-numeracy awareness</a:t>
            </a:r>
            <a:r>
              <a:rPr lang="en-US" sz="1400" dirty="0" smtClean="0">
                <a:latin typeface="Times New Roman"/>
                <a:cs typeface="Times New Roman"/>
              </a:rPr>
              <a:t>.</a:t>
            </a:r>
            <a:r>
              <a:rPr lang="en-IN" sz="1400"/>
              <a:t> Align with NEP 2025, emphasize inclusive and digital teaching</a:t>
            </a:r>
            <a:r>
              <a:rPr lang="en-US" sz="1400" smtClean="0">
                <a:latin typeface="Times New Roman"/>
                <a:cs typeface="Times New Roman"/>
              </a:rPr>
              <a:t> </a:t>
            </a:r>
            <a:r>
              <a:rPr lang="en-IN" sz="1400" dirty="0"/>
              <a:t>This Institutional Development Plan (IDP) provides a </a:t>
            </a:r>
            <a:r>
              <a:rPr lang="en-IN" sz="1400" b="1" dirty="0"/>
              <a:t>roadmap for comprehensive transformation</a:t>
            </a:r>
            <a:r>
              <a:rPr lang="en-IN" sz="1400" dirty="0"/>
              <a:t> in the areas of </a:t>
            </a:r>
            <a:r>
              <a:rPr lang="en-IN" sz="1400" b="1" dirty="0"/>
              <a:t>academics, infrastructure, governance, outreach, and quality assurance</a:t>
            </a:r>
            <a:r>
              <a:rPr lang="en-IN" sz="1400" dirty="0"/>
              <a:t>, thereby enhancing the institute’s eligibility and effectiveness for </a:t>
            </a:r>
            <a:r>
              <a:rPr lang="en-IN" sz="1400" b="1" dirty="0"/>
              <a:t>NAAC accreditation and long-term excellence</a:t>
            </a:r>
            <a:r>
              <a:rPr lang="en-IN" sz="1400" dirty="0"/>
              <a:t> in teacher education.</a:t>
            </a:r>
            <a:endParaRPr lang="en-US" sz="1400" dirty="0"/>
          </a:p>
          <a:p>
            <a:pPr marL="12700" marR="5080" algn="just">
              <a:lnSpc>
                <a:spcPct val="143800"/>
              </a:lnSpc>
              <a:spcBef>
                <a:spcPts val="990"/>
              </a:spcBef>
            </a:pPr>
            <a:endParaRPr sz="1400" dirty="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1386967"/>
            <a:ext cx="2477770" cy="299720"/>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Times New Roman"/>
                <a:cs typeface="Times New Roman"/>
              </a:rPr>
              <a:t>Committee</a:t>
            </a:r>
            <a:r>
              <a:rPr sz="1800" b="1" spc="-35" dirty="0">
                <a:latin typeface="Times New Roman"/>
                <a:cs typeface="Times New Roman"/>
              </a:rPr>
              <a:t> </a:t>
            </a:r>
            <a:r>
              <a:rPr sz="1800" b="1" spc="-10" dirty="0">
                <a:latin typeface="Times New Roman"/>
                <a:cs typeface="Times New Roman"/>
              </a:rPr>
              <a:t>Composition:</a:t>
            </a:r>
            <a:endParaRPr sz="1800" dirty="0">
              <a:latin typeface="Times New Roman"/>
              <a:cs typeface="Times New Roman"/>
            </a:endParaRPr>
          </a:p>
        </p:txBody>
      </p:sp>
      <p:graphicFrame>
        <p:nvGraphicFramePr>
          <p:cNvPr id="3" name="object 3"/>
          <p:cNvGraphicFramePr>
            <a:graphicFrameLocks noGrp="1"/>
          </p:cNvGraphicFramePr>
          <p:nvPr>
            <p:extLst>
              <p:ext uri="{D42A27DB-BD31-4B8C-83A1-F6EECF244321}">
                <p14:modId xmlns:p14="http://schemas.microsoft.com/office/powerpoint/2010/main" val="3335876015"/>
              </p:ext>
            </p:extLst>
          </p:nvPr>
        </p:nvGraphicFramePr>
        <p:xfrm>
          <a:off x="850900" y="1876424"/>
          <a:ext cx="7043088" cy="4084404"/>
        </p:xfrm>
        <a:graphic>
          <a:graphicData uri="http://schemas.openxmlformats.org/drawingml/2006/table">
            <a:tbl>
              <a:tblPr firstRow="1" bandRow="1">
                <a:tableStyleId>{2D5ABB26-0587-4C30-8999-92F81FD0307C}</a:tableStyleId>
              </a:tblPr>
              <a:tblGrid>
                <a:gridCol w="1255322"/>
                <a:gridCol w="1550755"/>
                <a:gridCol w="4237011"/>
              </a:tblGrid>
              <a:tr h="286670">
                <a:tc>
                  <a:txBody>
                    <a:bodyPr/>
                    <a:lstStyle/>
                    <a:p>
                      <a:pPr marL="31750">
                        <a:lnSpc>
                          <a:spcPts val="1310"/>
                        </a:lnSpc>
                      </a:pPr>
                      <a:endParaRPr sz="1200" dirty="0">
                        <a:latin typeface="Times New Roman"/>
                        <a:cs typeface="Times New Roman"/>
                      </a:endParaRPr>
                    </a:p>
                  </a:txBody>
                  <a:tcPr marL="0" marR="0" marT="0" marB="0"/>
                </a:tc>
                <a:tc>
                  <a:txBody>
                    <a:bodyPr/>
                    <a:lstStyle/>
                    <a:p>
                      <a:pPr marL="149860">
                        <a:lnSpc>
                          <a:spcPts val="1310"/>
                        </a:lnSpc>
                      </a:pPr>
                      <a:endParaRPr sz="1200">
                        <a:latin typeface="Times New Roman"/>
                        <a:cs typeface="Times New Roman"/>
                      </a:endParaRPr>
                    </a:p>
                  </a:txBody>
                  <a:tcPr marL="0" marR="0" marT="0" marB="0"/>
                </a:tc>
                <a:tc>
                  <a:txBody>
                    <a:bodyPr/>
                    <a:lstStyle/>
                    <a:p>
                      <a:pPr marL="19050">
                        <a:lnSpc>
                          <a:spcPts val="1310"/>
                        </a:lnSpc>
                      </a:pPr>
                      <a:endParaRPr sz="1200" dirty="0">
                        <a:latin typeface="Times New Roman"/>
                        <a:cs typeface="Times New Roman"/>
                      </a:endParaRPr>
                    </a:p>
                  </a:txBody>
                  <a:tcPr marL="0" marR="0" marT="0" marB="0"/>
                </a:tc>
              </a:tr>
              <a:tr h="674062">
                <a:tc>
                  <a:txBody>
                    <a:bodyPr/>
                    <a:lstStyle/>
                    <a:p>
                      <a:pPr>
                        <a:lnSpc>
                          <a:spcPct val="100000"/>
                        </a:lnSpc>
                        <a:spcBef>
                          <a:spcPts val="465"/>
                        </a:spcBef>
                      </a:pPr>
                      <a:endParaRPr sz="1200" dirty="0">
                        <a:latin typeface="Times New Roman"/>
                        <a:cs typeface="Times New Roman"/>
                      </a:endParaRPr>
                    </a:p>
                  </a:txBody>
                  <a:tcPr marL="0" marR="0" marT="59055" marB="0"/>
                </a:tc>
                <a:tc>
                  <a:txBody>
                    <a:bodyPr/>
                    <a:lstStyle/>
                    <a:p>
                      <a:pPr marL="149860" marR="16510">
                        <a:lnSpc>
                          <a:spcPct val="145000"/>
                        </a:lnSpc>
                        <a:spcBef>
                          <a:spcPts val="114"/>
                        </a:spcBef>
                        <a:tabLst>
                          <a:tab pos="887094" algn="l"/>
                        </a:tabLst>
                      </a:pPr>
                      <a:endParaRPr sz="1200" dirty="0">
                        <a:latin typeface="Times New Roman"/>
                        <a:cs typeface="Times New Roman"/>
                      </a:endParaRPr>
                    </a:p>
                  </a:txBody>
                  <a:tcPr marL="0" marR="0" marT="14604" marB="0"/>
                </a:tc>
                <a:tc>
                  <a:txBody>
                    <a:bodyPr/>
                    <a:lstStyle/>
                    <a:p>
                      <a:pPr>
                        <a:lnSpc>
                          <a:spcPct val="100000"/>
                        </a:lnSpc>
                        <a:spcBef>
                          <a:spcPts val="440"/>
                        </a:spcBef>
                      </a:pPr>
                      <a:endParaRPr sz="1200">
                        <a:latin typeface="Times New Roman"/>
                        <a:cs typeface="Times New Roman"/>
                      </a:endParaRPr>
                    </a:p>
                  </a:txBody>
                  <a:tcPr marL="0" marR="0" marT="55880" marB="0"/>
                </a:tc>
              </a:tr>
              <a:tr h="675354">
                <a:tc>
                  <a:txBody>
                    <a:bodyPr/>
                    <a:lstStyle/>
                    <a:p>
                      <a:pPr>
                        <a:lnSpc>
                          <a:spcPct val="100000"/>
                        </a:lnSpc>
                        <a:spcBef>
                          <a:spcPts val="475"/>
                        </a:spcBef>
                      </a:pPr>
                      <a:endParaRPr sz="1200">
                        <a:latin typeface="Times New Roman"/>
                        <a:cs typeface="Times New Roman"/>
                      </a:endParaRPr>
                    </a:p>
                  </a:txBody>
                  <a:tcPr marL="0" marR="0" marT="60325" marB="0"/>
                </a:tc>
                <a:tc>
                  <a:txBody>
                    <a:bodyPr/>
                    <a:lstStyle/>
                    <a:p>
                      <a:pPr marL="149860" marR="11430">
                        <a:lnSpc>
                          <a:spcPct val="145000"/>
                        </a:lnSpc>
                        <a:spcBef>
                          <a:spcPts val="130"/>
                        </a:spcBef>
                      </a:pPr>
                      <a:endParaRPr sz="1200">
                        <a:latin typeface="Times New Roman"/>
                        <a:cs typeface="Times New Roman"/>
                      </a:endParaRPr>
                    </a:p>
                  </a:txBody>
                  <a:tcPr marL="0" marR="0" marT="16510" marB="0"/>
                </a:tc>
                <a:tc>
                  <a:txBody>
                    <a:bodyPr/>
                    <a:lstStyle/>
                    <a:p>
                      <a:pPr>
                        <a:lnSpc>
                          <a:spcPct val="100000"/>
                        </a:lnSpc>
                        <a:spcBef>
                          <a:spcPts val="450"/>
                        </a:spcBef>
                      </a:pPr>
                      <a:endParaRPr sz="1200" dirty="0">
                        <a:latin typeface="Times New Roman"/>
                        <a:cs typeface="Times New Roman"/>
                      </a:endParaRPr>
                    </a:p>
                  </a:txBody>
                  <a:tcPr marL="0" marR="0" marT="57150" marB="0"/>
                </a:tc>
              </a:tr>
              <a:tr h="945237">
                <a:tc>
                  <a:txBody>
                    <a:bodyPr/>
                    <a:lstStyle/>
                    <a:p>
                      <a:pPr>
                        <a:lnSpc>
                          <a:spcPct val="100000"/>
                        </a:lnSpc>
                      </a:pPr>
                      <a:endParaRPr sz="1200" dirty="0">
                        <a:latin typeface="Times New Roman"/>
                        <a:cs typeface="Times New Roman"/>
                      </a:endParaRPr>
                    </a:p>
                  </a:txBody>
                  <a:tcPr marL="0" marR="0" marT="0" marB="0"/>
                </a:tc>
                <a:tc>
                  <a:txBody>
                    <a:bodyPr/>
                    <a:lstStyle/>
                    <a:p>
                      <a:pPr marL="149860" marR="553720">
                        <a:lnSpc>
                          <a:spcPct val="145000"/>
                        </a:lnSpc>
                        <a:spcBef>
                          <a:spcPts val="130"/>
                        </a:spcBef>
                      </a:pPr>
                      <a:endParaRPr sz="1200" dirty="0">
                        <a:latin typeface="Times New Roman"/>
                        <a:cs typeface="Times New Roman"/>
                      </a:endParaRPr>
                    </a:p>
                  </a:txBody>
                  <a:tcPr marL="0" marR="0" marT="16510" marB="0"/>
                </a:tc>
                <a:tc>
                  <a:txBody>
                    <a:bodyPr/>
                    <a:lstStyle/>
                    <a:p>
                      <a:pPr>
                        <a:lnSpc>
                          <a:spcPct val="100000"/>
                        </a:lnSpc>
                      </a:pPr>
                      <a:endParaRPr sz="1200" dirty="0">
                        <a:latin typeface="Times New Roman"/>
                        <a:cs typeface="Times New Roman"/>
                      </a:endParaRPr>
                    </a:p>
                  </a:txBody>
                  <a:tcPr marL="0" marR="0" marT="0" marB="0"/>
                </a:tc>
              </a:tr>
              <a:tr h="675354">
                <a:tc>
                  <a:txBody>
                    <a:bodyPr/>
                    <a:lstStyle/>
                    <a:p>
                      <a:pPr>
                        <a:lnSpc>
                          <a:spcPct val="100000"/>
                        </a:lnSpc>
                        <a:spcBef>
                          <a:spcPts val="475"/>
                        </a:spcBef>
                      </a:pPr>
                      <a:endParaRPr sz="1200">
                        <a:latin typeface="Times New Roman"/>
                        <a:cs typeface="Times New Roman"/>
                      </a:endParaRPr>
                    </a:p>
                  </a:txBody>
                  <a:tcPr marL="0" marR="0" marT="60325" marB="0"/>
                </a:tc>
                <a:tc>
                  <a:txBody>
                    <a:bodyPr/>
                    <a:lstStyle/>
                    <a:p>
                      <a:pPr marL="149860" marR="11430">
                        <a:lnSpc>
                          <a:spcPct val="145000"/>
                        </a:lnSpc>
                        <a:spcBef>
                          <a:spcPts val="130"/>
                        </a:spcBef>
                      </a:pPr>
                      <a:endParaRPr sz="1200">
                        <a:latin typeface="Times New Roman"/>
                        <a:cs typeface="Times New Roman"/>
                      </a:endParaRPr>
                    </a:p>
                  </a:txBody>
                  <a:tcPr marL="0" marR="0" marT="16510" marB="0"/>
                </a:tc>
                <a:tc>
                  <a:txBody>
                    <a:bodyPr/>
                    <a:lstStyle/>
                    <a:p>
                      <a:pPr>
                        <a:lnSpc>
                          <a:spcPct val="100000"/>
                        </a:lnSpc>
                        <a:spcBef>
                          <a:spcPts val="450"/>
                        </a:spcBef>
                      </a:pPr>
                      <a:endParaRPr sz="1200">
                        <a:latin typeface="Times New Roman"/>
                        <a:cs typeface="Times New Roman"/>
                      </a:endParaRPr>
                    </a:p>
                  </a:txBody>
                  <a:tcPr marL="0" marR="0" marT="57150" marB="0"/>
                </a:tc>
              </a:tr>
              <a:tr h="827727">
                <a:tc>
                  <a:txBody>
                    <a:bodyPr/>
                    <a:lstStyle/>
                    <a:p>
                      <a:pPr>
                        <a:lnSpc>
                          <a:spcPct val="100000"/>
                        </a:lnSpc>
                      </a:pPr>
                      <a:endParaRPr sz="1200">
                        <a:latin typeface="Times New Roman"/>
                        <a:cs typeface="Times New Roman"/>
                      </a:endParaRPr>
                    </a:p>
                  </a:txBody>
                  <a:tcPr marL="0" marR="0" marT="0" marB="0"/>
                </a:tc>
                <a:tc>
                  <a:txBody>
                    <a:bodyPr/>
                    <a:lstStyle/>
                    <a:p>
                      <a:pPr marL="149860" marR="13970" algn="just">
                        <a:lnSpc>
                          <a:spcPct val="145000"/>
                        </a:lnSpc>
                        <a:spcBef>
                          <a:spcPts val="50"/>
                        </a:spcBef>
                        <a:tabLst>
                          <a:tab pos="1386840" algn="l"/>
                        </a:tabLst>
                      </a:pPr>
                      <a:endParaRPr sz="1200">
                        <a:latin typeface="Times New Roman"/>
                        <a:cs typeface="Times New Roman"/>
                      </a:endParaRPr>
                    </a:p>
                  </a:txBody>
                  <a:tcPr marL="0" marR="0" marT="6350" marB="0"/>
                </a:tc>
                <a:tc>
                  <a:txBody>
                    <a:bodyPr/>
                    <a:lstStyle/>
                    <a:p>
                      <a:pPr>
                        <a:lnSpc>
                          <a:spcPct val="100000"/>
                        </a:lnSpc>
                      </a:pPr>
                      <a:endParaRPr sz="1200" dirty="0">
                        <a:latin typeface="Times New Roman"/>
                        <a:cs typeface="Times New Roman"/>
                      </a:endParaRPr>
                    </a:p>
                  </a:txBody>
                  <a:tcPr marL="0" marR="0" marT="0" marB="0"/>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64029876"/>
              </p:ext>
            </p:extLst>
          </p:nvPr>
        </p:nvGraphicFramePr>
        <p:xfrm>
          <a:off x="774700" y="1805225"/>
          <a:ext cx="8128304" cy="4936692"/>
        </p:xfrm>
        <a:graphic>
          <a:graphicData uri="http://schemas.openxmlformats.org/drawingml/2006/table">
            <a:tbl>
              <a:tblPr firstRow="1" bandRow="1"/>
              <a:tblGrid>
                <a:gridCol w="1803704"/>
                <a:gridCol w="2463496"/>
                <a:gridCol w="3861104"/>
              </a:tblGrid>
              <a:tr h="720648">
                <a:tc>
                  <a:txBody>
                    <a:bodyPr/>
                    <a:lstStyle/>
                    <a:p>
                      <a:pPr algn="l" fontAlgn="t"/>
                      <a:r>
                        <a:rPr lang="en-US" sz="1800" b="1" i="0" u="none" strike="noStrike" dirty="0">
                          <a:solidFill>
                            <a:srgbClr val="000000"/>
                          </a:solidFill>
                          <a:effectLst/>
                          <a:latin typeface="Times New Roman"/>
                        </a:rPr>
                        <a:t>Name</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1" i="0" u="none" strike="noStrike">
                          <a:solidFill>
                            <a:srgbClr val="000000"/>
                          </a:solidFill>
                          <a:effectLst/>
                          <a:latin typeface="Times New Roman"/>
                        </a:rPr>
                        <a:t>Designation</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1" i="0" u="none" strike="noStrike">
                          <a:solidFill>
                            <a:srgbClr val="000000"/>
                          </a:solidFill>
                          <a:effectLst/>
                          <a:latin typeface="Times New Roman"/>
                        </a:rPr>
                        <a:t>Area of Expertise</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906">
                <a:tc>
                  <a:txBody>
                    <a:bodyPr/>
                    <a:lstStyle/>
                    <a:p>
                      <a:pPr algn="l" fontAlgn="t"/>
                      <a:r>
                        <a:rPr lang="en-US" sz="1800" b="1" i="0" u="none" strike="noStrike">
                          <a:solidFill>
                            <a:srgbClr val="000000"/>
                          </a:solidFill>
                          <a:effectLst/>
                          <a:latin typeface="Times New Roman"/>
                        </a:rPr>
                        <a:t>Dr. C. P. Gupta</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a:solidFill>
                            <a:srgbClr val="000000"/>
                          </a:solidFill>
                          <a:effectLst/>
                          <a:latin typeface="Times New Roman"/>
                        </a:rPr>
                        <a:t>Chief Academic Advisor</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a:solidFill>
                            <a:srgbClr val="000000"/>
                          </a:solidFill>
                          <a:effectLst/>
                          <a:latin typeface="Times New Roman"/>
                        </a:rPr>
                        <a:t>Academic Planning, OBE, Curriculum Reform</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54626">
                <a:tc>
                  <a:txBody>
                    <a:bodyPr/>
                    <a:lstStyle/>
                    <a:p>
                      <a:pPr algn="l" fontAlgn="t"/>
                      <a:r>
                        <a:rPr lang="en-US" sz="1800" b="1" i="0" u="none" strike="noStrike" dirty="0">
                          <a:solidFill>
                            <a:srgbClr val="000000"/>
                          </a:solidFill>
                          <a:effectLst/>
                          <a:latin typeface="Times New Roman"/>
                        </a:rPr>
                        <a:t>Dr. </a:t>
                      </a:r>
                      <a:r>
                        <a:rPr lang="en-US" sz="1800" b="1" i="0" u="none" strike="noStrike" dirty="0" err="1">
                          <a:solidFill>
                            <a:srgbClr val="000000"/>
                          </a:solidFill>
                          <a:effectLst/>
                          <a:latin typeface="Times New Roman"/>
                        </a:rPr>
                        <a:t>Seema</a:t>
                      </a:r>
                      <a:r>
                        <a:rPr lang="en-US" sz="1800" b="1" i="0" u="none" strike="noStrike" dirty="0">
                          <a:solidFill>
                            <a:srgbClr val="000000"/>
                          </a:solidFill>
                          <a:effectLst/>
                          <a:latin typeface="Times New Roman"/>
                        </a:rPr>
                        <a:t> Gupta</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a:solidFill>
                            <a:srgbClr val="000000"/>
                          </a:solidFill>
                          <a:effectLst/>
                          <a:latin typeface="Times New Roman"/>
                        </a:rPr>
                        <a:t>Research  &amp;  Quality Consultant</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a:solidFill>
                            <a:srgbClr val="000000"/>
                          </a:solidFill>
                          <a:effectLst/>
                          <a:latin typeface="Times New Roman"/>
                        </a:rPr>
                        <a:t>NAAC Documentation, Research, SSR/AQAR</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8860">
                <a:tc>
                  <a:txBody>
                    <a:bodyPr/>
                    <a:lstStyle/>
                    <a:p>
                      <a:pPr algn="l" fontAlgn="t"/>
                      <a:r>
                        <a:rPr lang="en-US" sz="1800" b="1" i="0" u="none" strike="noStrike" dirty="0">
                          <a:solidFill>
                            <a:srgbClr val="000000"/>
                          </a:solidFill>
                          <a:effectLst/>
                          <a:latin typeface="Times New Roman"/>
                        </a:rPr>
                        <a:t>Dr. </a:t>
                      </a:r>
                      <a:r>
                        <a:rPr lang="en-US" sz="1800" b="1" i="0" u="none" strike="noStrike" dirty="0" err="1">
                          <a:solidFill>
                            <a:srgbClr val="000000"/>
                          </a:solidFill>
                          <a:effectLst/>
                          <a:latin typeface="Times New Roman"/>
                        </a:rPr>
                        <a:t>Kiran</a:t>
                      </a:r>
                      <a:r>
                        <a:rPr lang="en-US" sz="1800" b="1" i="0" u="none" strike="noStrike" dirty="0">
                          <a:solidFill>
                            <a:srgbClr val="000000"/>
                          </a:solidFill>
                          <a:effectLst/>
                          <a:latin typeface="Times New Roman"/>
                        </a:rPr>
                        <a:t> </a:t>
                      </a:r>
                      <a:r>
                        <a:rPr lang="en-US" sz="1800" b="1" i="0" u="none" strike="noStrike" dirty="0" err="1" smtClean="0">
                          <a:solidFill>
                            <a:srgbClr val="000000"/>
                          </a:solidFill>
                          <a:effectLst/>
                          <a:latin typeface="Times New Roman"/>
                        </a:rPr>
                        <a:t>Saini</a:t>
                      </a:r>
                      <a:endParaRPr lang="en-US" sz="1800" b="1" i="0" u="none" strike="noStrike" dirty="0">
                        <a:solidFill>
                          <a:srgbClr val="000000"/>
                        </a:solidFill>
                        <a:effectLst/>
                        <a:latin typeface="Times New Roman"/>
                      </a:endParaRP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a:solidFill>
                            <a:srgbClr val="000000"/>
                          </a:solidFill>
                          <a:effectLst/>
                          <a:latin typeface="Times New Roman"/>
                        </a:rPr>
                        <a:t>Institutional Development Coordinator</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smtClean="0">
                          <a:solidFill>
                            <a:srgbClr val="000000"/>
                          </a:solidFill>
                          <a:effectLst/>
                          <a:latin typeface="Times New Roman"/>
                        </a:rPr>
                        <a:t> </a:t>
                      </a:r>
                      <a:r>
                        <a:rPr lang="en-US" sz="1800" b="0" i="0" u="none" strike="noStrike" dirty="0">
                          <a:solidFill>
                            <a:srgbClr val="000000"/>
                          </a:solidFill>
                          <a:effectLst/>
                          <a:latin typeface="Times New Roman"/>
                        </a:rPr>
                        <a:t>Education, Faculty Development, Policy Implementation</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73501">
                <a:tc>
                  <a:txBody>
                    <a:bodyPr/>
                    <a:lstStyle/>
                    <a:p>
                      <a:pPr algn="l" fontAlgn="t"/>
                      <a:r>
                        <a:rPr lang="en-US" sz="1800" b="1" i="0" u="none" strike="noStrike" dirty="0">
                          <a:solidFill>
                            <a:srgbClr val="000000"/>
                          </a:solidFill>
                          <a:effectLst/>
                          <a:latin typeface="Times New Roman"/>
                        </a:rPr>
                        <a:t>Mr. </a:t>
                      </a:r>
                      <a:r>
                        <a:rPr lang="en-US" sz="1800" b="1" i="0" u="none" strike="noStrike" dirty="0" err="1" smtClean="0">
                          <a:solidFill>
                            <a:srgbClr val="000000"/>
                          </a:solidFill>
                          <a:effectLst/>
                          <a:latin typeface="Times New Roman"/>
                        </a:rPr>
                        <a:t>Rammehar</a:t>
                      </a:r>
                      <a:endParaRPr lang="en-US" sz="1800" b="1" i="0" u="none" strike="noStrike" dirty="0">
                        <a:solidFill>
                          <a:srgbClr val="000000"/>
                        </a:solidFill>
                        <a:effectLst/>
                        <a:latin typeface="Times New Roman"/>
                      </a:endParaRP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a:solidFill>
                            <a:srgbClr val="000000"/>
                          </a:solidFill>
                          <a:effectLst/>
                          <a:latin typeface="Times New Roman"/>
                        </a:rPr>
                        <a:t>Governance &amp; Policy Advisor</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a:solidFill>
                            <a:srgbClr val="000000"/>
                          </a:solidFill>
                          <a:effectLst/>
                          <a:latin typeface="Times New Roman"/>
                        </a:rPr>
                        <a:t>Institutional Governance, Strategic Planning, Ethics</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93782">
                <a:tc>
                  <a:txBody>
                    <a:bodyPr/>
                    <a:lstStyle/>
                    <a:p>
                      <a:pPr algn="l" fontAlgn="t"/>
                      <a:r>
                        <a:rPr lang="en-US" sz="1800" b="1" i="0" u="none" strike="noStrike" dirty="0" smtClean="0">
                          <a:solidFill>
                            <a:srgbClr val="000000"/>
                          </a:solidFill>
                          <a:effectLst/>
                          <a:latin typeface="Times New Roman"/>
                        </a:rPr>
                        <a:t>Dr.</a:t>
                      </a:r>
                      <a:r>
                        <a:rPr lang="en-US" sz="1800" b="1" i="0" u="none" strike="noStrike" baseline="0" dirty="0" smtClean="0">
                          <a:solidFill>
                            <a:srgbClr val="000000"/>
                          </a:solidFill>
                          <a:effectLst/>
                          <a:latin typeface="Times New Roman"/>
                        </a:rPr>
                        <a:t> </a:t>
                      </a:r>
                      <a:r>
                        <a:rPr lang="en-US" sz="1800" b="1" i="0" u="none" strike="noStrike" baseline="0" dirty="0" err="1" smtClean="0">
                          <a:solidFill>
                            <a:srgbClr val="000000"/>
                          </a:solidFill>
                          <a:effectLst/>
                          <a:latin typeface="Times New Roman"/>
                        </a:rPr>
                        <a:t>Heena</a:t>
                      </a:r>
                      <a:r>
                        <a:rPr lang="en-US" sz="1800" b="1" i="0" u="none" strike="noStrike" baseline="0" dirty="0" smtClean="0">
                          <a:solidFill>
                            <a:srgbClr val="000000"/>
                          </a:solidFill>
                          <a:effectLst/>
                          <a:latin typeface="Times New Roman"/>
                        </a:rPr>
                        <a:t> Mittal</a:t>
                      </a:r>
                      <a:endParaRPr lang="en-US" sz="1800" b="1" i="0" u="none" strike="noStrike" dirty="0">
                        <a:solidFill>
                          <a:srgbClr val="000000"/>
                        </a:solidFill>
                        <a:effectLst/>
                        <a:latin typeface="Times New Roman"/>
                      </a:endParaRP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a:solidFill>
                            <a:srgbClr val="000000"/>
                          </a:solidFill>
                          <a:effectLst/>
                          <a:latin typeface="Times New Roman"/>
                        </a:rPr>
                        <a:t>Innovation &amp; Industry    Linkage Advisor</a:t>
                      </a: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800" b="0" i="0" u="none" strike="noStrike" dirty="0">
                          <a:solidFill>
                            <a:srgbClr val="000000"/>
                          </a:solidFill>
                          <a:effectLst/>
                          <a:latin typeface="Times New Roman"/>
                        </a:rPr>
                        <a:t>Research </a:t>
                      </a:r>
                      <a:r>
                        <a:rPr lang="en-US" sz="1800" b="0" i="0" u="none" strike="noStrike" dirty="0" smtClean="0">
                          <a:solidFill>
                            <a:srgbClr val="000000"/>
                          </a:solidFill>
                          <a:effectLst/>
                          <a:latin typeface="Times New Roman"/>
                        </a:rPr>
                        <a:t>Innovation ,Education</a:t>
                      </a:r>
                      <a:r>
                        <a:rPr lang="en-US" sz="1800" b="0" i="0" u="none" strike="noStrike" baseline="0" dirty="0" smtClean="0">
                          <a:solidFill>
                            <a:srgbClr val="000000"/>
                          </a:solidFill>
                          <a:effectLst/>
                          <a:latin typeface="Times New Roman"/>
                        </a:rPr>
                        <a:t> Sector</a:t>
                      </a:r>
                      <a:r>
                        <a:rPr lang="en-US" sz="1800" b="0" i="0" u="none" strike="noStrike" dirty="0" smtClean="0">
                          <a:solidFill>
                            <a:srgbClr val="000000"/>
                          </a:solidFill>
                          <a:effectLst/>
                          <a:latin typeface="Times New Roman"/>
                        </a:rPr>
                        <a:t> Collaboration</a:t>
                      </a:r>
                      <a:endParaRPr lang="en-US" sz="1800" b="0" i="0" u="none" strike="noStrike" dirty="0">
                        <a:solidFill>
                          <a:srgbClr val="000000"/>
                        </a:solidFill>
                        <a:effectLst/>
                        <a:latin typeface="Times New Roman"/>
                      </a:endParaRPr>
                    </a:p>
                  </a:txBody>
                  <a:tcPr marL="6635" marR="6635" marT="66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1374775"/>
            <a:ext cx="8889365" cy="2604135"/>
          </a:xfrm>
          <a:prstGeom prst="rect">
            <a:avLst/>
          </a:prstGeom>
        </p:spPr>
        <p:txBody>
          <a:bodyPr vert="horz" wrap="square" lIns="0" tIns="11430" rIns="0" bIns="0" rtlCol="0">
            <a:spAutoFit/>
          </a:bodyPr>
          <a:lstStyle/>
          <a:p>
            <a:pPr marL="12700">
              <a:lnSpc>
                <a:spcPct val="100000"/>
              </a:lnSpc>
              <a:spcBef>
                <a:spcPts val="90"/>
              </a:spcBef>
            </a:pPr>
            <a:r>
              <a:rPr sz="1400" b="1" spc="-45" dirty="0">
                <a:latin typeface="Trebuchet MS"/>
                <a:cs typeface="Trebuchet MS"/>
              </a:rPr>
              <a:t>Advisors</a:t>
            </a:r>
            <a:r>
              <a:rPr sz="1400" b="1" spc="-65" dirty="0">
                <a:latin typeface="Trebuchet MS"/>
                <a:cs typeface="Trebuchet MS"/>
              </a:rPr>
              <a:t> </a:t>
            </a:r>
            <a:r>
              <a:rPr sz="1400" b="1" spc="-35" dirty="0">
                <a:latin typeface="Trebuchet MS"/>
                <a:cs typeface="Trebuchet MS"/>
              </a:rPr>
              <a:t>and</a:t>
            </a:r>
            <a:r>
              <a:rPr sz="1400" b="1" spc="-55" dirty="0">
                <a:latin typeface="Trebuchet MS"/>
                <a:cs typeface="Trebuchet MS"/>
              </a:rPr>
              <a:t> </a:t>
            </a:r>
            <a:r>
              <a:rPr sz="1400" b="1" spc="-50" dirty="0">
                <a:latin typeface="Trebuchet MS"/>
                <a:cs typeface="Trebuchet MS"/>
              </a:rPr>
              <a:t>Consultants</a:t>
            </a:r>
            <a:r>
              <a:rPr sz="1400" b="1" spc="-60" dirty="0">
                <a:latin typeface="Trebuchet MS"/>
                <a:cs typeface="Trebuchet MS"/>
              </a:rPr>
              <a:t> </a:t>
            </a:r>
            <a:r>
              <a:rPr sz="1400" b="1" dirty="0">
                <a:latin typeface="Times New Roman"/>
                <a:cs typeface="Times New Roman"/>
              </a:rPr>
              <a:t>Roles</a:t>
            </a:r>
            <a:r>
              <a:rPr sz="1400" b="1" spc="15" dirty="0">
                <a:latin typeface="Times New Roman"/>
                <a:cs typeface="Times New Roman"/>
              </a:rPr>
              <a:t> </a:t>
            </a:r>
            <a:r>
              <a:rPr sz="1400" b="1" dirty="0">
                <a:latin typeface="Times New Roman"/>
                <a:cs typeface="Times New Roman"/>
              </a:rPr>
              <a:t>&amp;</a:t>
            </a:r>
            <a:r>
              <a:rPr sz="1400" b="1" spc="-10" dirty="0">
                <a:latin typeface="Times New Roman"/>
                <a:cs typeface="Times New Roman"/>
              </a:rPr>
              <a:t> Responsibilities:</a:t>
            </a:r>
            <a:endParaRPr sz="1400" dirty="0">
              <a:latin typeface="Times New Roman"/>
              <a:cs typeface="Times New Roman"/>
            </a:endParaRPr>
          </a:p>
          <a:p>
            <a:pPr marL="469265" marR="5080" indent="-228600">
              <a:lnSpc>
                <a:spcPct val="144300"/>
              </a:lnSpc>
              <a:spcBef>
                <a:spcPts val="915"/>
              </a:spcBef>
              <a:buSzPct val="71428"/>
              <a:buFont typeface="Symbol"/>
              <a:buChar char=""/>
              <a:tabLst>
                <a:tab pos="469265" algn="l"/>
              </a:tabLst>
            </a:pPr>
            <a:r>
              <a:rPr sz="1400" b="1" dirty="0">
                <a:latin typeface="Times New Roman"/>
                <a:cs typeface="Times New Roman"/>
              </a:rPr>
              <a:t>Dr.</a:t>
            </a:r>
            <a:r>
              <a:rPr sz="1400" b="1" spc="290" dirty="0">
                <a:latin typeface="Times New Roman"/>
                <a:cs typeface="Times New Roman"/>
              </a:rPr>
              <a:t> </a:t>
            </a:r>
            <a:r>
              <a:rPr sz="1400" b="1" dirty="0">
                <a:latin typeface="Times New Roman"/>
                <a:cs typeface="Times New Roman"/>
              </a:rPr>
              <a:t>C.</a:t>
            </a:r>
            <a:r>
              <a:rPr sz="1400" b="1" spc="295" dirty="0">
                <a:latin typeface="Times New Roman"/>
                <a:cs typeface="Times New Roman"/>
              </a:rPr>
              <a:t> </a:t>
            </a:r>
            <a:r>
              <a:rPr sz="1400" b="1" dirty="0">
                <a:latin typeface="Times New Roman"/>
                <a:cs typeface="Times New Roman"/>
              </a:rPr>
              <a:t>P.</a:t>
            </a:r>
            <a:r>
              <a:rPr sz="1400" b="1" spc="290" dirty="0">
                <a:latin typeface="Times New Roman"/>
                <a:cs typeface="Times New Roman"/>
              </a:rPr>
              <a:t> </a:t>
            </a:r>
            <a:r>
              <a:rPr sz="1400" b="1" dirty="0">
                <a:latin typeface="Times New Roman"/>
                <a:cs typeface="Times New Roman"/>
              </a:rPr>
              <a:t>Gupta</a:t>
            </a:r>
            <a:r>
              <a:rPr sz="1400" dirty="0">
                <a:latin typeface="Times New Roman"/>
                <a:cs typeface="Times New Roman"/>
              </a:rPr>
              <a:t>:</a:t>
            </a:r>
            <a:r>
              <a:rPr sz="1400" spc="280" dirty="0">
                <a:latin typeface="Times New Roman"/>
                <a:cs typeface="Times New Roman"/>
              </a:rPr>
              <a:t> </a:t>
            </a:r>
            <a:r>
              <a:rPr sz="1400" dirty="0">
                <a:latin typeface="Times New Roman"/>
                <a:cs typeface="Times New Roman"/>
              </a:rPr>
              <a:t>Lead</a:t>
            </a:r>
            <a:r>
              <a:rPr sz="1400" spc="280" dirty="0">
                <a:latin typeface="Times New Roman"/>
                <a:cs typeface="Times New Roman"/>
              </a:rPr>
              <a:t> </a:t>
            </a:r>
            <a:r>
              <a:rPr sz="1400" dirty="0">
                <a:latin typeface="Times New Roman"/>
                <a:cs typeface="Times New Roman"/>
              </a:rPr>
              <a:t>academic</a:t>
            </a:r>
            <a:r>
              <a:rPr sz="1400" spc="285" dirty="0">
                <a:latin typeface="Times New Roman"/>
                <a:cs typeface="Times New Roman"/>
              </a:rPr>
              <a:t> </a:t>
            </a:r>
            <a:r>
              <a:rPr sz="1400" dirty="0">
                <a:latin typeface="Times New Roman"/>
                <a:cs typeface="Times New Roman"/>
              </a:rPr>
              <a:t>audits,</a:t>
            </a:r>
            <a:r>
              <a:rPr sz="1400" spc="295" dirty="0">
                <a:latin typeface="Times New Roman"/>
                <a:cs typeface="Times New Roman"/>
              </a:rPr>
              <a:t> </a:t>
            </a:r>
            <a:r>
              <a:rPr sz="1400" dirty="0">
                <a:latin typeface="Times New Roman"/>
                <a:cs typeface="Times New Roman"/>
              </a:rPr>
              <a:t>curriculum</a:t>
            </a:r>
            <a:r>
              <a:rPr sz="1400" spc="285" dirty="0">
                <a:latin typeface="Times New Roman"/>
                <a:cs typeface="Times New Roman"/>
              </a:rPr>
              <a:t> </a:t>
            </a:r>
            <a:r>
              <a:rPr sz="1400" dirty="0">
                <a:latin typeface="Times New Roman"/>
                <a:cs typeface="Times New Roman"/>
              </a:rPr>
              <a:t>benchmarking,</a:t>
            </a:r>
            <a:r>
              <a:rPr sz="1400" spc="295" dirty="0">
                <a:latin typeface="Times New Roman"/>
                <a:cs typeface="Times New Roman"/>
              </a:rPr>
              <a:t> </a:t>
            </a:r>
            <a:r>
              <a:rPr sz="1400" dirty="0">
                <a:latin typeface="Times New Roman"/>
                <a:cs typeface="Times New Roman"/>
              </a:rPr>
              <a:t>and</a:t>
            </a:r>
            <a:r>
              <a:rPr sz="1400" spc="300" dirty="0">
                <a:latin typeface="Times New Roman"/>
                <a:cs typeface="Times New Roman"/>
              </a:rPr>
              <a:t> </a:t>
            </a:r>
            <a:r>
              <a:rPr sz="1400" dirty="0">
                <a:latin typeface="Times New Roman"/>
                <a:cs typeface="Times New Roman"/>
              </a:rPr>
              <a:t>mentoring</a:t>
            </a:r>
            <a:r>
              <a:rPr sz="1400" spc="280" dirty="0">
                <a:latin typeface="Times New Roman"/>
                <a:cs typeface="Times New Roman"/>
              </a:rPr>
              <a:t> </a:t>
            </a:r>
            <a:r>
              <a:rPr sz="1400" dirty="0">
                <a:latin typeface="Times New Roman"/>
                <a:cs typeface="Times New Roman"/>
              </a:rPr>
              <a:t>for</a:t>
            </a:r>
            <a:r>
              <a:rPr sz="1400" spc="275" dirty="0">
                <a:latin typeface="Times New Roman"/>
                <a:cs typeface="Times New Roman"/>
              </a:rPr>
              <a:t> </a:t>
            </a:r>
            <a:r>
              <a:rPr sz="1400" spc="-10" dirty="0">
                <a:latin typeface="Times New Roman"/>
                <a:cs typeface="Times New Roman"/>
              </a:rPr>
              <a:t>outcome-</a:t>
            </a:r>
            <a:r>
              <a:rPr sz="1400" dirty="0">
                <a:latin typeface="Times New Roman"/>
                <a:cs typeface="Times New Roman"/>
              </a:rPr>
              <a:t>based</a:t>
            </a:r>
            <a:r>
              <a:rPr sz="1400" spc="300" dirty="0">
                <a:latin typeface="Times New Roman"/>
                <a:cs typeface="Times New Roman"/>
              </a:rPr>
              <a:t> </a:t>
            </a:r>
            <a:r>
              <a:rPr sz="1400" spc="-10" dirty="0">
                <a:latin typeface="Times New Roman"/>
                <a:cs typeface="Times New Roman"/>
              </a:rPr>
              <a:t>learning systems.</a:t>
            </a:r>
            <a:endParaRPr sz="1400" dirty="0">
              <a:latin typeface="Times New Roman"/>
              <a:cs typeface="Times New Roman"/>
            </a:endParaRPr>
          </a:p>
          <a:p>
            <a:pPr marL="469265" indent="-227965">
              <a:lnSpc>
                <a:spcPct val="100000"/>
              </a:lnSpc>
              <a:spcBef>
                <a:spcPts val="1535"/>
              </a:spcBef>
              <a:buSzPct val="71428"/>
              <a:buFont typeface="Symbol"/>
              <a:buChar char=""/>
              <a:tabLst>
                <a:tab pos="469265" algn="l"/>
              </a:tabLst>
            </a:pPr>
            <a:r>
              <a:rPr sz="1400" b="1" dirty="0">
                <a:latin typeface="Times New Roman"/>
                <a:cs typeface="Times New Roman"/>
              </a:rPr>
              <a:t>Dr.</a:t>
            </a:r>
            <a:r>
              <a:rPr sz="1400" b="1" spc="-25" dirty="0">
                <a:latin typeface="Times New Roman"/>
                <a:cs typeface="Times New Roman"/>
              </a:rPr>
              <a:t> </a:t>
            </a:r>
            <a:r>
              <a:rPr sz="1400" b="1" dirty="0">
                <a:latin typeface="Times New Roman"/>
                <a:cs typeface="Times New Roman"/>
              </a:rPr>
              <a:t>Seema</a:t>
            </a:r>
            <a:r>
              <a:rPr sz="1400" b="1" spc="-35" dirty="0">
                <a:latin typeface="Times New Roman"/>
                <a:cs typeface="Times New Roman"/>
              </a:rPr>
              <a:t> </a:t>
            </a:r>
            <a:r>
              <a:rPr sz="1400" b="1" dirty="0">
                <a:latin typeface="Times New Roman"/>
                <a:cs typeface="Times New Roman"/>
              </a:rPr>
              <a:t>Gupta</a:t>
            </a:r>
            <a:r>
              <a:rPr sz="1400" dirty="0">
                <a:latin typeface="Times New Roman"/>
                <a:cs typeface="Times New Roman"/>
              </a:rPr>
              <a:t>:</a:t>
            </a:r>
            <a:r>
              <a:rPr sz="1400" spc="-55" dirty="0">
                <a:latin typeface="Times New Roman"/>
                <a:cs typeface="Times New Roman"/>
              </a:rPr>
              <a:t> </a:t>
            </a:r>
            <a:r>
              <a:rPr sz="1400" dirty="0">
                <a:latin typeface="Times New Roman"/>
                <a:cs typeface="Times New Roman"/>
              </a:rPr>
              <a:t>Supervise</a:t>
            </a:r>
            <a:r>
              <a:rPr sz="1400" spc="-30" dirty="0">
                <a:latin typeface="Times New Roman"/>
                <a:cs typeface="Times New Roman"/>
              </a:rPr>
              <a:t> </a:t>
            </a:r>
            <a:r>
              <a:rPr sz="1400" dirty="0">
                <a:latin typeface="Times New Roman"/>
                <a:cs typeface="Times New Roman"/>
              </a:rPr>
              <a:t>NAAC</a:t>
            </a:r>
            <a:r>
              <a:rPr sz="1400" spc="-30" dirty="0">
                <a:latin typeface="Times New Roman"/>
                <a:cs typeface="Times New Roman"/>
              </a:rPr>
              <a:t> </a:t>
            </a:r>
            <a:r>
              <a:rPr sz="1400" dirty="0">
                <a:latin typeface="Times New Roman"/>
                <a:cs typeface="Times New Roman"/>
              </a:rPr>
              <a:t>documentation,</a:t>
            </a:r>
            <a:r>
              <a:rPr sz="1400" spc="-25" dirty="0">
                <a:latin typeface="Times New Roman"/>
                <a:cs typeface="Times New Roman"/>
              </a:rPr>
              <a:t> </a:t>
            </a:r>
            <a:r>
              <a:rPr sz="1400" dirty="0">
                <a:latin typeface="Times New Roman"/>
                <a:cs typeface="Times New Roman"/>
              </a:rPr>
              <a:t>IQAC</a:t>
            </a:r>
            <a:r>
              <a:rPr sz="1400" spc="-30" dirty="0">
                <a:latin typeface="Times New Roman"/>
                <a:cs typeface="Times New Roman"/>
              </a:rPr>
              <a:t> </a:t>
            </a:r>
            <a:r>
              <a:rPr sz="1400" dirty="0">
                <a:latin typeface="Times New Roman"/>
                <a:cs typeface="Times New Roman"/>
              </a:rPr>
              <a:t>process</a:t>
            </a:r>
            <a:r>
              <a:rPr sz="1400" spc="-25" dirty="0">
                <a:latin typeface="Times New Roman"/>
                <a:cs typeface="Times New Roman"/>
              </a:rPr>
              <a:t> </a:t>
            </a:r>
            <a:r>
              <a:rPr sz="1400" spc="-10" dirty="0">
                <a:latin typeface="Times New Roman"/>
                <a:cs typeface="Times New Roman"/>
              </a:rPr>
              <a:t>enhancement,</a:t>
            </a:r>
            <a:r>
              <a:rPr sz="1400" spc="-25"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spc="-10" dirty="0">
                <a:latin typeface="Times New Roman"/>
                <a:cs typeface="Times New Roman"/>
              </a:rPr>
              <a:t>research</a:t>
            </a:r>
            <a:r>
              <a:rPr sz="1400" spc="-55" dirty="0">
                <a:latin typeface="Times New Roman"/>
                <a:cs typeface="Times New Roman"/>
              </a:rPr>
              <a:t> </a:t>
            </a:r>
            <a:r>
              <a:rPr sz="1400" dirty="0">
                <a:latin typeface="Times New Roman"/>
                <a:cs typeface="Times New Roman"/>
              </a:rPr>
              <a:t>quality</a:t>
            </a:r>
            <a:r>
              <a:rPr sz="1400" spc="-35" dirty="0">
                <a:latin typeface="Times New Roman"/>
                <a:cs typeface="Times New Roman"/>
              </a:rPr>
              <a:t> </a:t>
            </a:r>
            <a:r>
              <a:rPr sz="1400" spc="-10" dirty="0">
                <a:latin typeface="Times New Roman"/>
                <a:cs typeface="Times New Roman"/>
              </a:rPr>
              <a:t>improvement.</a:t>
            </a:r>
            <a:endParaRPr sz="1400" dirty="0">
              <a:latin typeface="Times New Roman"/>
              <a:cs typeface="Times New Roman"/>
            </a:endParaRPr>
          </a:p>
          <a:p>
            <a:pPr marL="469265" indent="-227965">
              <a:lnSpc>
                <a:spcPct val="100000"/>
              </a:lnSpc>
              <a:spcBef>
                <a:spcPts val="1540"/>
              </a:spcBef>
              <a:buSzPct val="71428"/>
              <a:buFont typeface="Symbol"/>
              <a:buChar char=""/>
              <a:tabLst>
                <a:tab pos="469265" algn="l"/>
              </a:tabLst>
            </a:pPr>
            <a:r>
              <a:rPr sz="1400" b="1" dirty="0">
                <a:latin typeface="Times New Roman"/>
                <a:cs typeface="Times New Roman"/>
              </a:rPr>
              <a:t>Dr.</a:t>
            </a:r>
            <a:r>
              <a:rPr sz="1400" b="1" spc="-15" dirty="0">
                <a:latin typeface="Times New Roman"/>
                <a:cs typeface="Times New Roman"/>
              </a:rPr>
              <a:t> </a:t>
            </a:r>
            <a:r>
              <a:rPr sz="1400" b="1" dirty="0" err="1">
                <a:latin typeface="Times New Roman"/>
                <a:cs typeface="Times New Roman"/>
              </a:rPr>
              <a:t>Kiran</a:t>
            </a:r>
            <a:r>
              <a:rPr sz="1400" b="1" spc="-55" dirty="0">
                <a:latin typeface="Times New Roman"/>
                <a:cs typeface="Times New Roman"/>
              </a:rPr>
              <a:t> </a:t>
            </a:r>
            <a:r>
              <a:rPr lang="en-US" sz="1400" b="1" dirty="0">
                <a:latin typeface="Times New Roman"/>
                <a:cs typeface="Times New Roman"/>
              </a:rPr>
              <a:t> </a:t>
            </a:r>
            <a:r>
              <a:rPr lang="en-US" sz="1400" b="1" dirty="0" err="1" smtClean="0">
                <a:latin typeface="Times New Roman"/>
                <a:cs typeface="Times New Roman"/>
              </a:rPr>
              <a:t>Saini</a:t>
            </a:r>
            <a:r>
              <a:rPr sz="1400" dirty="0" smtClean="0">
                <a:latin typeface="Times New Roman"/>
                <a:cs typeface="Times New Roman"/>
              </a:rPr>
              <a:t>:</a:t>
            </a:r>
            <a:r>
              <a:rPr sz="1400" spc="-25" dirty="0" smtClean="0">
                <a:latin typeface="Times New Roman"/>
                <a:cs typeface="Times New Roman"/>
              </a:rPr>
              <a:t> </a:t>
            </a:r>
            <a:r>
              <a:rPr sz="1400" dirty="0">
                <a:latin typeface="Times New Roman"/>
                <a:cs typeface="Times New Roman"/>
              </a:rPr>
              <a:t>Act</a:t>
            </a:r>
            <a:r>
              <a:rPr sz="1400" spc="-25" dirty="0">
                <a:latin typeface="Times New Roman"/>
                <a:cs typeface="Times New Roman"/>
              </a:rPr>
              <a:t> </a:t>
            </a:r>
            <a:r>
              <a:rPr sz="1400" dirty="0">
                <a:latin typeface="Times New Roman"/>
                <a:cs typeface="Times New Roman"/>
              </a:rPr>
              <a:t>as</a:t>
            </a:r>
            <a:r>
              <a:rPr sz="1400" spc="-20" dirty="0">
                <a:latin typeface="Times New Roman"/>
                <a:cs typeface="Times New Roman"/>
              </a:rPr>
              <a:t> </a:t>
            </a:r>
            <a:r>
              <a:rPr sz="1400" dirty="0">
                <a:latin typeface="Times New Roman"/>
                <a:cs typeface="Times New Roman"/>
              </a:rPr>
              <a:t>the</a:t>
            </a:r>
            <a:r>
              <a:rPr sz="1400" spc="-20" dirty="0">
                <a:latin typeface="Times New Roman"/>
                <a:cs typeface="Times New Roman"/>
              </a:rPr>
              <a:t> </a:t>
            </a:r>
            <a:r>
              <a:rPr sz="1400" dirty="0">
                <a:latin typeface="Times New Roman"/>
                <a:cs typeface="Times New Roman"/>
              </a:rPr>
              <a:t>central</a:t>
            </a:r>
            <a:r>
              <a:rPr sz="1400" spc="-50" dirty="0">
                <a:latin typeface="Times New Roman"/>
                <a:cs typeface="Times New Roman"/>
              </a:rPr>
              <a:t> </a:t>
            </a:r>
            <a:r>
              <a:rPr sz="1400" dirty="0">
                <a:latin typeface="Times New Roman"/>
                <a:cs typeface="Times New Roman"/>
              </a:rPr>
              <a:t>coordinator</a:t>
            </a:r>
            <a:r>
              <a:rPr sz="1400" spc="-10" dirty="0">
                <a:latin typeface="Times New Roman"/>
                <a:cs typeface="Times New Roman"/>
              </a:rPr>
              <a:t> </a:t>
            </a:r>
            <a:r>
              <a:rPr sz="1400" dirty="0">
                <a:latin typeface="Times New Roman"/>
                <a:cs typeface="Times New Roman"/>
              </a:rPr>
              <a:t>for</a:t>
            </a:r>
            <a:r>
              <a:rPr sz="1400" spc="-5" dirty="0">
                <a:latin typeface="Times New Roman"/>
                <a:cs typeface="Times New Roman"/>
              </a:rPr>
              <a:t> </a:t>
            </a:r>
            <a:r>
              <a:rPr sz="1400" spc="-10" dirty="0">
                <a:latin typeface="Times New Roman"/>
                <a:cs typeface="Times New Roman"/>
              </a:rPr>
              <a:t>implementing</a:t>
            </a:r>
            <a:r>
              <a:rPr sz="1400" spc="-30" dirty="0">
                <a:latin typeface="Times New Roman"/>
                <a:cs typeface="Times New Roman"/>
              </a:rPr>
              <a:t> </a:t>
            </a:r>
            <a:r>
              <a:rPr sz="1400" dirty="0">
                <a:latin typeface="Times New Roman"/>
                <a:cs typeface="Times New Roman"/>
              </a:rPr>
              <a:t>IDP</a:t>
            </a:r>
            <a:r>
              <a:rPr sz="1400" spc="-30" dirty="0">
                <a:latin typeface="Times New Roman"/>
                <a:cs typeface="Times New Roman"/>
              </a:rPr>
              <a:t> </a:t>
            </a:r>
            <a:r>
              <a:rPr sz="1400" dirty="0">
                <a:latin typeface="Times New Roman"/>
                <a:cs typeface="Times New Roman"/>
              </a:rPr>
              <a:t>strategies</a:t>
            </a:r>
            <a:r>
              <a:rPr sz="1400" spc="-15" dirty="0">
                <a:latin typeface="Times New Roman"/>
                <a:cs typeface="Times New Roman"/>
              </a:rPr>
              <a:t> </a:t>
            </a:r>
            <a:r>
              <a:rPr sz="1400" dirty="0">
                <a:latin typeface="Times New Roman"/>
                <a:cs typeface="Times New Roman"/>
              </a:rPr>
              <a:t>and</a:t>
            </a:r>
            <a:r>
              <a:rPr sz="1400" spc="-5" dirty="0">
                <a:latin typeface="Times New Roman"/>
                <a:cs typeface="Times New Roman"/>
              </a:rPr>
              <a:t> </a:t>
            </a:r>
            <a:r>
              <a:rPr sz="1400" dirty="0">
                <a:latin typeface="Times New Roman"/>
                <a:cs typeface="Times New Roman"/>
              </a:rPr>
              <a:t>driving</a:t>
            </a:r>
            <a:r>
              <a:rPr sz="1400" spc="-30" dirty="0">
                <a:latin typeface="Times New Roman"/>
                <a:cs typeface="Times New Roman"/>
              </a:rPr>
              <a:t> </a:t>
            </a:r>
            <a:r>
              <a:rPr sz="1400" dirty="0">
                <a:latin typeface="Times New Roman"/>
                <a:cs typeface="Times New Roman"/>
              </a:rPr>
              <a:t>internal</a:t>
            </a:r>
            <a:r>
              <a:rPr sz="1400" spc="-45" dirty="0">
                <a:latin typeface="Times New Roman"/>
                <a:cs typeface="Times New Roman"/>
              </a:rPr>
              <a:t> </a:t>
            </a:r>
            <a:r>
              <a:rPr sz="1400" spc="-10" dirty="0">
                <a:latin typeface="Times New Roman"/>
                <a:cs typeface="Times New Roman"/>
              </a:rPr>
              <a:t>reforms.</a:t>
            </a:r>
            <a:endParaRPr sz="1400" dirty="0">
              <a:latin typeface="Times New Roman"/>
              <a:cs typeface="Times New Roman"/>
            </a:endParaRPr>
          </a:p>
          <a:p>
            <a:pPr marL="469265" indent="-227965">
              <a:lnSpc>
                <a:spcPct val="100000"/>
              </a:lnSpc>
              <a:spcBef>
                <a:spcPts val="1535"/>
              </a:spcBef>
              <a:buSzPct val="71428"/>
              <a:buFont typeface="Symbol"/>
              <a:buChar char=""/>
              <a:tabLst>
                <a:tab pos="469265" algn="l"/>
              </a:tabLst>
            </a:pPr>
            <a:r>
              <a:rPr sz="1400" b="1" dirty="0">
                <a:latin typeface="Times New Roman"/>
                <a:cs typeface="Times New Roman"/>
              </a:rPr>
              <a:t>Mr.</a:t>
            </a:r>
            <a:r>
              <a:rPr sz="1400" b="1" spc="-40" dirty="0">
                <a:latin typeface="Times New Roman"/>
                <a:cs typeface="Times New Roman"/>
              </a:rPr>
              <a:t> </a:t>
            </a:r>
            <a:r>
              <a:rPr lang="en-US" sz="1400" b="1" dirty="0" err="1" smtClean="0">
                <a:latin typeface="Times New Roman"/>
                <a:cs typeface="Times New Roman"/>
              </a:rPr>
              <a:t>Rammehar</a:t>
            </a:r>
            <a:r>
              <a:rPr sz="1400" dirty="0" smtClean="0">
                <a:latin typeface="Times New Roman"/>
                <a:cs typeface="Times New Roman"/>
              </a:rPr>
              <a:t>:</a:t>
            </a:r>
            <a:r>
              <a:rPr sz="1400" spc="-50" dirty="0" smtClean="0">
                <a:latin typeface="Times New Roman"/>
                <a:cs typeface="Times New Roman"/>
              </a:rPr>
              <a:t> </a:t>
            </a:r>
            <a:r>
              <a:rPr sz="1400" dirty="0">
                <a:latin typeface="Times New Roman"/>
                <a:cs typeface="Times New Roman"/>
              </a:rPr>
              <a:t>Guide</a:t>
            </a:r>
            <a:r>
              <a:rPr sz="1400" spc="-25" dirty="0">
                <a:latin typeface="Times New Roman"/>
                <a:cs typeface="Times New Roman"/>
              </a:rPr>
              <a:t> </a:t>
            </a:r>
            <a:r>
              <a:rPr sz="1400" dirty="0">
                <a:latin typeface="Times New Roman"/>
                <a:cs typeface="Times New Roman"/>
              </a:rPr>
              <a:t>policy</a:t>
            </a:r>
            <a:r>
              <a:rPr sz="1400" spc="-25" dirty="0">
                <a:latin typeface="Times New Roman"/>
                <a:cs typeface="Times New Roman"/>
              </a:rPr>
              <a:t> </a:t>
            </a:r>
            <a:r>
              <a:rPr sz="1400" dirty="0">
                <a:latin typeface="Times New Roman"/>
                <a:cs typeface="Times New Roman"/>
              </a:rPr>
              <a:t>formation,</a:t>
            </a:r>
            <a:r>
              <a:rPr sz="1400" spc="-15" dirty="0">
                <a:latin typeface="Times New Roman"/>
                <a:cs typeface="Times New Roman"/>
              </a:rPr>
              <a:t> </a:t>
            </a:r>
            <a:r>
              <a:rPr sz="1400" spc="-10" dirty="0">
                <a:latin typeface="Times New Roman"/>
                <a:cs typeface="Times New Roman"/>
              </a:rPr>
              <a:t>institutional</a:t>
            </a:r>
            <a:r>
              <a:rPr sz="1400" spc="-50" dirty="0">
                <a:latin typeface="Times New Roman"/>
                <a:cs typeface="Times New Roman"/>
              </a:rPr>
              <a:t> </a:t>
            </a:r>
            <a:r>
              <a:rPr sz="1400" dirty="0">
                <a:latin typeface="Times New Roman"/>
                <a:cs typeface="Times New Roman"/>
              </a:rPr>
              <a:t>code</a:t>
            </a:r>
            <a:r>
              <a:rPr sz="1400" spc="-20" dirty="0">
                <a:latin typeface="Times New Roman"/>
                <a:cs typeface="Times New Roman"/>
              </a:rPr>
              <a:t> </a:t>
            </a:r>
            <a:r>
              <a:rPr sz="1400" dirty="0">
                <a:latin typeface="Times New Roman"/>
                <a:cs typeface="Times New Roman"/>
              </a:rPr>
              <a:t>of</a:t>
            </a:r>
            <a:r>
              <a:rPr sz="1400" spc="-55" dirty="0">
                <a:latin typeface="Times New Roman"/>
                <a:cs typeface="Times New Roman"/>
              </a:rPr>
              <a:t> </a:t>
            </a:r>
            <a:r>
              <a:rPr sz="1400" dirty="0">
                <a:latin typeface="Times New Roman"/>
                <a:cs typeface="Times New Roman"/>
              </a:rPr>
              <a:t>conduct,</a:t>
            </a:r>
            <a:r>
              <a:rPr sz="1400" spc="-20"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dirty="0">
                <a:latin typeface="Times New Roman"/>
                <a:cs typeface="Times New Roman"/>
              </a:rPr>
              <a:t>participative </a:t>
            </a:r>
            <a:r>
              <a:rPr sz="1400" spc="-10" dirty="0">
                <a:latin typeface="Times New Roman"/>
                <a:cs typeface="Times New Roman"/>
              </a:rPr>
              <a:t>governance</a:t>
            </a:r>
            <a:r>
              <a:rPr sz="1400" spc="-25" dirty="0">
                <a:latin typeface="Times New Roman"/>
                <a:cs typeface="Times New Roman"/>
              </a:rPr>
              <a:t> </a:t>
            </a:r>
            <a:r>
              <a:rPr sz="1400" spc="-10" dirty="0">
                <a:latin typeface="Times New Roman"/>
                <a:cs typeface="Times New Roman"/>
              </a:rPr>
              <a:t>structure.</a:t>
            </a:r>
            <a:endParaRPr sz="1400" dirty="0">
              <a:latin typeface="Times New Roman"/>
              <a:cs typeface="Times New Roman"/>
            </a:endParaRPr>
          </a:p>
          <a:p>
            <a:pPr marL="469265" indent="-227965">
              <a:lnSpc>
                <a:spcPct val="100000"/>
              </a:lnSpc>
              <a:spcBef>
                <a:spcPts val="1540"/>
              </a:spcBef>
              <a:buSzPct val="71428"/>
              <a:buFont typeface="Symbol"/>
              <a:buChar char=""/>
              <a:tabLst>
                <a:tab pos="469265" algn="l"/>
              </a:tabLst>
            </a:pPr>
            <a:r>
              <a:rPr sz="1400" b="1" dirty="0" smtClean="0">
                <a:latin typeface="Times New Roman"/>
                <a:cs typeface="Times New Roman"/>
              </a:rPr>
              <a:t>M</a:t>
            </a:r>
            <a:r>
              <a:rPr lang="en-US" sz="1400" b="1" dirty="0" smtClean="0">
                <a:latin typeface="Times New Roman"/>
                <a:cs typeface="Times New Roman"/>
              </a:rPr>
              <a:t>rs. </a:t>
            </a:r>
            <a:r>
              <a:rPr lang="en-US" sz="1400" b="1" dirty="0" err="1" smtClean="0">
                <a:latin typeface="Times New Roman"/>
                <a:cs typeface="Times New Roman"/>
              </a:rPr>
              <a:t>Heena</a:t>
            </a:r>
            <a:r>
              <a:rPr lang="en-US" sz="1400" b="1" dirty="0" smtClean="0">
                <a:latin typeface="Times New Roman"/>
                <a:cs typeface="Times New Roman"/>
              </a:rPr>
              <a:t> Mittal</a:t>
            </a:r>
            <a:r>
              <a:rPr sz="1400" b="1" spc="25" dirty="0" smtClean="0">
                <a:latin typeface="Times New Roman"/>
                <a:cs typeface="Times New Roman"/>
              </a:rPr>
              <a:t> </a:t>
            </a:r>
            <a:r>
              <a:rPr sz="1400" dirty="0">
                <a:latin typeface="Times New Roman"/>
                <a:cs typeface="Times New Roman"/>
              </a:rPr>
              <a:t>:</a:t>
            </a:r>
            <a:r>
              <a:rPr sz="1400" spc="310" dirty="0">
                <a:latin typeface="Times New Roman"/>
                <a:cs typeface="Times New Roman"/>
              </a:rPr>
              <a:t> </a:t>
            </a:r>
            <a:r>
              <a:rPr sz="1400" dirty="0">
                <a:latin typeface="Times New Roman"/>
                <a:cs typeface="Times New Roman"/>
              </a:rPr>
              <a:t>Promote</a:t>
            </a:r>
            <a:r>
              <a:rPr sz="1400" spc="-5" dirty="0">
                <a:latin typeface="Times New Roman"/>
                <a:cs typeface="Times New Roman"/>
              </a:rPr>
              <a:t> </a:t>
            </a:r>
            <a:r>
              <a:rPr lang="en-US" sz="1400" spc="-10" dirty="0" smtClean="0">
                <a:latin typeface="Times New Roman"/>
                <a:cs typeface="Times New Roman"/>
              </a:rPr>
              <a:t>Education Sector </a:t>
            </a:r>
            <a:r>
              <a:rPr sz="1400" spc="-10" dirty="0" smtClean="0">
                <a:latin typeface="Times New Roman"/>
                <a:cs typeface="Times New Roman"/>
              </a:rPr>
              <a:t>collaborations</a:t>
            </a:r>
            <a:r>
              <a:rPr lang="en-US" sz="1400" spc="-10" dirty="0" smtClean="0">
                <a:latin typeface="Times New Roman"/>
                <a:cs typeface="Times New Roman"/>
              </a:rPr>
              <a:t>, </a:t>
            </a:r>
            <a:r>
              <a:rPr sz="1400" spc="-10" dirty="0" smtClean="0">
                <a:latin typeface="Times New Roman"/>
                <a:cs typeface="Times New Roman"/>
              </a:rPr>
              <a:t>,</a:t>
            </a:r>
            <a:r>
              <a:rPr sz="1400" spc="5" dirty="0" smtClean="0">
                <a:latin typeface="Times New Roman"/>
                <a:cs typeface="Times New Roman"/>
              </a:rPr>
              <a:t> </a:t>
            </a:r>
            <a:r>
              <a:rPr sz="1400" dirty="0">
                <a:latin typeface="Times New Roman"/>
                <a:cs typeface="Times New Roman"/>
              </a:rPr>
              <a:t>and</a:t>
            </a:r>
            <a:r>
              <a:rPr sz="1400" spc="-15" dirty="0">
                <a:latin typeface="Times New Roman"/>
                <a:cs typeface="Times New Roman"/>
              </a:rPr>
              <a:t> </a:t>
            </a:r>
            <a:r>
              <a:rPr sz="1400" spc="-10" dirty="0">
                <a:latin typeface="Times New Roman"/>
                <a:cs typeface="Times New Roman"/>
              </a:rPr>
              <a:t>entrepreneurship</a:t>
            </a:r>
            <a:r>
              <a:rPr sz="1400" spc="10" dirty="0">
                <a:latin typeface="Times New Roman"/>
                <a:cs typeface="Times New Roman"/>
              </a:rPr>
              <a:t> </a:t>
            </a:r>
            <a:r>
              <a:rPr sz="1400" spc="-10" dirty="0">
                <a:latin typeface="Times New Roman"/>
                <a:cs typeface="Times New Roman"/>
              </a:rPr>
              <a:t>incubation.</a:t>
            </a:r>
            <a:endParaRPr sz="1400" dirty="0">
              <a:latin typeface="Times New Roman"/>
              <a:cs typeface="Times New Roman"/>
            </a:endParaRPr>
          </a:p>
        </p:txBody>
      </p:sp>
      <p:sp>
        <p:nvSpPr>
          <p:cNvPr id="3" name="object 3"/>
          <p:cNvSpPr txBox="1"/>
          <p:nvPr/>
        </p:nvSpPr>
        <p:spPr>
          <a:xfrm>
            <a:off x="902004" y="4561078"/>
            <a:ext cx="5184140" cy="1869439"/>
          </a:xfrm>
          <a:prstGeom prst="rect">
            <a:avLst/>
          </a:prstGeom>
        </p:spPr>
        <p:txBody>
          <a:bodyPr vert="horz" wrap="square" lIns="0" tIns="11430" rIns="0" bIns="0" rtlCol="0">
            <a:spAutoFit/>
          </a:bodyPr>
          <a:lstStyle/>
          <a:p>
            <a:pPr marL="12700">
              <a:lnSpc>
                <a:spcPct val="100000"/>
              </a:lnSpc>
              <a:spcBef>
                <a:spcPts val="90"/>
              </a:spcBef>
            </a:pPr>
            <a:r>
              <a:rPr sz="1400" b="1" dirty="0">
                <a:latin typeface="Times New Roman"/>
                <a:cs typeface="Times New Roman"/>
              </a:rPr>
              <a:t>Functions</a:t>
            </a:r>
            <a:r>
              <a:rPr sz="1400" b="1" spc="-20" dirty="0">
                <a:latin typeface="Times New Roman"/>
                <a:cs typeface="Times New Roman"/>
              </a:rPr>
              <a:t> </a:t>
            </a:r>
            <a:r>
              <a:rPr sz="1400" b="1" dirty="0">
                <a:latin typeface="Times New Roman"/>
                <a:cs typeface="Times New Roman"/>
              </a:rPr>
              <a:t>of</a:t>
            </a:r>
            <a:r>
              <a:rPr sz="1400" b="1" spc="-40" dirty="0">
                <a:latin typeface="Times New Roman"/>
                <a:cs typeface="Times New Roman"/>
              </a:rPr>
              <a:t> </a:t>
            </a:r>
            <a:r>
              <a:rPr sz="1400" b="1" dirty="0">
                <a:latin typeface="Times New Roman"/>
                <a:cs typeface="Times New Roman"/>
              </a:rPr>
              <a:t>the</a:t>
            </a:r>
            <a:r>
              <a:rPr sz="1400" b="1" spc="-40" dirty="0">
                <a:latin typeface="Times New Roman"/>
                <a:cs typeface="Times New Roman"/>
              </a:rPr>
              <a:t> </a:t>
            </a:r>
            <a:r>
              <a:rPr sz="1400" b="1" spc="-10" dirty="0">
                <a:latin typeface="Times New Roman"/>
                <a:cs typeface="Times New Roman"/>
              </a:rPr>
              <a:t>Committee:</a:t>
            </a:r>
            <a:endParaRPr sz="1400" dirty="0">
              <a:latin typeface="Times New Roman"/>
              <a:cs typeface="Times New Roman"/>
            </a:endParaRPr>
          </a:p>
          <a:p>
            <a:pPr marL="469265" indent="-227965">
              <a:lnSpc>
                <a:spcPct val="100000"/>
              </a:lnSpc>
              <a:spcBef>
                <a:spcPts val="1510"/>
              </a:spcBef>
              <a:buSzPct val="71428"/>
              <a:buFont typeface="Symbol"/>
              <a:buChar char=""/>
              <a:tabLst>
                <a:tab pos="469265" algn="l"/>
              </a:tabLst>
            </a:pPr>
            <a:r>
              <a:rPr sz="1400" dirty="0">
                <a:latin typeface="Times New Roman"/>
                <a:cs typeface="Times New Roman"/>
              </a:rPr>
              <a:t>Prepare</a:t>
            </a:r>
            <a:r>
              <a:rPr sz="1400" spc="-40" dirty="0">
                <a:latin typeface="Times New Roman"/>
                <a:cs typeface="Times New Roman"/>
              </a:rPr>
              <a:t> </a:t>
            </a:r>
            <a:r>
              <a:rPr sz="1400" dirty="0">
                <a:latin typeface="Times New Roman"/>
                <a:cs typeface="Times New Roman"/>
              </a:rPr>
              <a:t>and</a:t>
            </a:r>
            <a:r>
              <a:rPr sz="1400" spc="-45" dirty="0">
                <a:latin typeface="Times New Roman"/>
                <a:cs typeface="Times New Roman"/>
              </a:rPr>
              <a:t> </a:t>
            </a:r>
            <a:r>
              <a:rPr sz="1400" dirty="0">
                <a:latin typeface="Times New Roman"/>
                <a:cs typeface="Times New Roman"/>
              </a:rPr>
              <a:t>review</a:t>
            </a:r>
            <a:r>
              <a:rPr sz="1400" spc="-40" dirty="0">
                <a:latin typeface="Times New Roman"/>
                <a:cs typeface="Times New Roman"/>
              </a:rPr>
              <a:t> </a:t>
            </a:r>
            <a:r>
              <a:rPr sz="1400" dirty="0">
                <a:latin typeface="Times New Roman"/>
                <a:cs typeface="Times New Roman"/>
              </a:rPr>
              <a:t>the</a:t>
            </a:r>
            <a:r>
              <a:rPr sz="1400" spc="-20" dirty="0">
                <a:latin typeface="Times New Roman"/>
                <a:cs typeface="Times New Roman"/>
              </a:rPr>
              <a:t> </a:t>
            </a:r>
            <a:r>
              <a:rPr sz="1400" b="1" dirty="0">
                <a:latin typeface="Times New Roman"/>
                <a:cs typeface="Times New Roman"/>
              </a:rPr>
              <a:t>Institutional</a:t>
            </a:r>
            <a:r>
              <a:rPr sz="1400" b="1" spc="-45" dirty="0">
                <a:latin typeface="Times New Roman"/>
                <a:cs typeface="Times New Roman"/>
              </a:rPr>
              <a:t> </a:t>
            </a:r>
            <a:r>
              <a:rPr sz="1400" b="1" dirty="0">
                <a:latin typeface="Times New Roman"/>
                <a:cs typeface="Times New Roman"/>
              </a:rPr>
              <a:t>Development</a:t>
            </a:r>
            <a:r>
              <a:rPr sz="1400" b="1" spc="-45" dirty="0">
                <a:latin typeface="Times New Roman"/>
                <a:cs typeface="Times New Roman"/>
              </a:rPr>
              <a:t> </a:t>
            </a:r>
            <a:r>
              <a:rPr sz="1400" b="1" dirty="0">
                <a:latin typeface="Times New Roman"/>
                <a:cs typeface="Times New Roman"/>
              </a:rPr>
              <a:t>Plan</a:t>
            </a:r>
            <a:r>
              <a:rPr sz="1400" b="1" spc="-70" dirty="0">
                <a:latin typeface="Times New Roman"/>
                <a:cs typeface="Times New Roman"/>
              </a:rPr>
              <a:t> </a:t>
            </a:r>
            <a:r>
              <a:rPr sz="1400" b="1" spc="-10" dirty="0">
                <a:latin typeface="Times New Roman"/>
                <a:cs typeface="Times New Roman"/>
              </a:rPr>
              <a:t>(IDP)</a:t>
            </a:r>
            <a:endParaRPr sz="1400" dirty="0">
              <a:latin typeface="Times New Roman"/>
              <a:cs typeface="Times New Roman"/>
            </a:endParaRPr>
          </a:p>
          <a:p>
            <a:pPr marL="469265" indent="-227965">
              <a:lnSpc>
                <a:spcPct val="100000"/>
              </a:lnSpc>
              <a:spcBef>
                <a:spcPts val="1540"/>
              </a:spcBef>
              <a:buSzPct val="71428"/>
              <a:buFont typeface="Symbol"/>
              <a:buChar char=""/>
              <a:tabLst>
                <a:tab pos="469265" algn="l"/>
              </a:tabLst>
            </a:pPr>
            <a:r>
              <a:rPr sz="1400" dirty="0">
                <a:latin typeface="Times New Roman"/>
                <a:cs typeface="Times New Roman"/>
              </a:rPr>
              <a:t>Align</a:t>
            </a:r>
            <a:r>
              <a:rPr sz="1400" spc="-35" dirty="0">
                <a:latin typeface="Times New Roman"/>
                <a:cs typeface="Times New Roman"/>
              </a:rPr>
              <a:t> </a:t>
            </a:r>
            <a:r>
              <a:rPr sz="1400" dirty="0">
                <a:latin typeface="Times New Roman"/>
                <a:cs typeface="Times New Roman"/>
              </a:rPr>
              <a:t>institutional</a:t>
            </a:r>
            <a:r>
              <a:rPr sz="1400" spc="-35" dirty="0">
                <a:latin typeface="Times New Roman"/>
                <a:cs typeface="Times New Roman"/>
              </a:rPr>
              <a:t> </a:t>
            </a:r>
            <a:r>
              <a:rPr sz="1400" dirty="0">
                <a:latin typeface="Times New Roman"/>
                <a:cs typeface="Times New Roman"/>
              </a:rPr>
              <a:t>goals</a:t>
            </a:r>
            <a:r>
              <a:rPr sz="1400" spc="-25" dirty="0">
                <a:latin typeface="Times New Roman"/>
                <a:cs typeface="Times New Roman"/>
              </a:rPr>
              <a:t> </a:t>
            </a:r>
            <a:r>
              <a:rPr sz="1400" dirty="0">
                <a:latin typeface="Times New Roman"/>
                <a:cs typeface="Times New Roman"/>
              </a:rPr>
              <a:t>with</a:t>
            </a:r>
            <a:r>
              <a:rPr sz="1400" spc="-35" dirty="0">
                <a:latin typeface="Times New Roman"/>
                <a:cs typeface="Times New Roman"/>
              </a:rPr>
              <a:t> </a:t>
            </a:r>
            <a:r>
              <a:rPr sz="1400" b="1" dirty="0">
                <a:latin typeface="Times New Roman"/>
                <a:cs typeface="Times New Roman"/>
              </a:rPr>
              <a:t>NAAC’s</a:t>
            </a:r>
            <a:r>
              <a:rPr sz="1400" b="1" spc="-25" dirty="0">
                <a:latin typeface="Times New Roman"/>
                <a:cs typeface="Times New Roman"/>
              </a:rPr>
              <a:t> </a:t>
            </a:r>
            <a:r>
              <a:rPr sz="1400" b="1" dirty="0">
                <a:latin typeface="Times New Roman"/>
                <a:cs typeface="Times New Roman"/>
              </a:rPr>
              <a:t>7</a:t>
            </a:r>
            <a:r>
              <a:rPr sz="1400" b="1" spc="-35" dirty="0">
                <a:latin typeface="Times New Roman"/>
                <a:cs typeface="Times New Roman"/>
              </a:rPr>
              <a:t> </a:t>
            </a:r>
            <a:r>
              <a:rPr sz="1400" b="1" dirty="0">
                <a:latin typeface="Times New Roman"/>
                <a:cs typeface="Times New Roman"/>
              </a:rPr>
              <a:t>Criteria</a:t>
            </a:r>
            <a:r>
              <a:rPr sz="1400" b="1" spc="-30" dirty="0">
                <a:latin typeface="Times New Roman"/>
                <a:cs typeface="Times New Roman"/>
              </a:rPr>
              <a:t> </a:t>
            </a:r>
            <a:r>
              <a:rPr sz="1400" b="1" dirty="0">
                <a:latin typeface="Times New Roman"/>
                <a:cs typeface="Times New Roman"/>
              </a:rPr>
              <a:t>and</a:t>
            </a:r>
            <a:r>
              <a:rPr sz="1400" b="1" spc="-40" dirty="0">
                <a:latin typeface="Times New Roman"/>
                <a:cs typeface="Times New Roman"/>
              </a:rPr>
              <a:t> </a:t>
            </a:r>
            <a:r>
              <a:rPr sz="1400" b="1" dirty="0">
                <a:latin typeface="Times New Roman"/>
                <a:cs typeface="Times New Roman"/>
              </a:rPr>
              <a:t>NEP</a:t>
            </a:r>
            <a:r>
              <a:rPr sz="1400" b="1" spc="-20" dirty="0">
                <a:latin typeface="Times New Roman"/>
                <a:cs typeface="Times New Roman"/>
              </a:rPr>
              <a:t> </a:t>
            </a:r>
            <a:r>
              <a:rPr sz="1400" b="1" spc="-20" dirty="0" smtClean="0">
                <a:latin typeface="Times New Roman"/>
                <a:cs typeface="Times New Roman"/>
              </a:rPr>
              <a:t>202</a:t>
            </a:r>
            <a:r>
              <a:rPr lang="en-US" sz="1400" b="1" spc="-20" dirty="0" smtClean="0">
                <a:latin typeface="Times New Roman"/>
                <a:cs typeface="Times New Roman"/>
              </a:rPr>
              <a:t>5</a:t>
            </a:r>
            <a:endParaRPr sz="1400" dirty="0">
              <a:latin typeface="Times New Roman"/>
              <a:cs typeface="Times New Roman"/>
            </a:endParaRPr>
          </a:p>
          <a:p>
            <a:pPr marL="469265" indent="-227965">
              <a:lnSpc>
                <a:spcPct val="100000"/>
              </a:lnSpc>
              <a:spcBef>
                <a:spcPts val="1535"/>
              </a:spcBef>
              <a:buSzPct val="71428"/>
              <a:buFont typeface="Symbol"/>
              <a:buChar char=""/>
              <a:tabLst>
                <a:tab pos="469265" algn="l"/>
              </a:tabLst>
            </a:pPr>
            <a:r>
              <a:rPr sz="1400" dirty="0">
                <a:latin typeface="Times New Roman"/>
                <a:cs typeface="Times New Roman"/>
              </a:rPr>
              <a:t>Conduct</a:t>
            </a:r>
            <a:r>
              <a:rPr sz="1400" spc="-45" dirty="0">
                <a:latin typeface="Times New Roman"/>
                <a:cs typeface="Times New Roman"/>
              </a:rPr>
              <a:t> </a:t>
            </a:r>
            <a:r>
              <a:rPr sz="1400" b="1" dirty="0">
                <a:latin typeface="Times New Roman"/>
                <a:cs typeface="Times New Roman"/>
              </a:rPr>
              <a:t>internal</a:t>
            </a:r>
            <a:r>
              <a:rPr sz="1400" b="1" spc="-50" dirty="0">
                <a:latin typeface="Times New Roman"/>
                <a:cs typeface="Times New Roman"/>
              </a:rPr>
              <a:t> </a:t>
            </a:r>
            <a:r>
              <a:rPr sz="1400" b="1" dirty="0">
                <a:latin typeface="Times New Roman"/>
                <a:cs typeface="Times New Roman"/>
              </a:rPr>
              <a:t>quality</a:t>
            </a:r>
            <a:r>
              <a:rPr sz="1400" b="1" spc="-50" dirty="0">
                <a:latin typeface="Times New Roman"/>
                <a:cs typeface="Times New Roman"/>
              </a:rPr>
              <a:t> </a:t>
            </a:r>
            <a:r>
              <a:rPr sz="1400" b="1" dirty="0">
                <a:latin typeface="Times New Roman"/>
                <a:cs typeface="Times New Roman"/>
              </a:rPr>
              <a:t>audits</a:t>
            </a:r>
            <a:r>
              <a:rPr sz="1400" b="1" spc="-25"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dirty="0">
                <a:latin typeface="Times New Roman"/>
                <a:cs typeface="Times New Roman"/>
              </a:rPr>
              <a:t>mock</a:t>
            </a:r>
            <a:r>
              <a:rPr sz="1400" spc="-30" dirty="0">
                <a:latin typeface="Times New Roman"/>
                <a:cs typeface="Times New Roman"/>
              </a:rPr>
              <a:t> </a:t>
            </a:r>
            <a:r>
              <a:rPr sz="1400" dirty="0">
                <a:latin typeface="Times New Roman"/>
                <a:cs typeface="Times New Roman"/>
              </a:rPr>
              <a:t>NAAC</a:t>
            </a:r>
            <a:r>
              <a:rPr sz="1400" spc="-45" dirty="0">
                <a:latin typeface="Times New Roman"/>
                <a:cs typeface="Times New Roman"/>
              </a:rPr>
              <a:t> </a:t>
            </a:r>
            <a:r>
              <a:rPr sz="1400" spc="-10" dirty="0">
                <a:latin typeface="Times New Roman"/>
                <a:cs typeface="Times New Roman"/>
              </a:rPr>
              <a:t>assessments</a:t>
            </a:r>
            <a:endParaRPr sz="1400" dirty="0">
              <a:latin typeface="Times New Roman"/>
              <a:cs typeface="Times New Roman"/>
            </a:endParaRPr>
          </a:p>
          <a:p>
            <a:pPr marL="469265" indent="-227965">
              <a:lnSpc>
                <a:spcPct val="100000"/>
              </a:lnSpc>
              <a:spcBef>
                <a:spcPts val="1540"/>
              </a:spcBef>
              <a:buSzPct val="71428"/>
              <a:buFont typeface="Symbol"/>
              <a:buChar char=""/>
              <a:tabLst>
                <a:tab pos="469265" algn="l"/>
              </a:tabLst>
            </a:pPr>
            <a:r>
              <a:rPr sz="1400" dirty="0">
                <a:latin typeface="Times New Roman"/>
                <a:cs typeface="Times New Roman"/>
              </a:rPr>
              <a:t>Facilitate</a:t>
            </a:r>
            <a:r>
              <a:rPr sz="1400" spc="-35" dirty="0">
                <a:latin typeface="Times New Roman"/>
                <a:cs typeface="Times New Roman"/>
              </a:rPr>
              <a:t> </a:t>
            </a:r>
            <a:r>
              <a:rPr sz="1400" b="1" dirty="0">
                <a:latin typeface="Times New Roman"/>
                <a:cs typeface="Times New Roman"/>
              </a:rPr>
              <a:t>faculty</a:t>
            </a:r>
            <a:r>
              <a:rPr sz="1400" b="1" spc="-50" dirty="0">
                <a:latin typeface="Times New Roman"/>
                <a:cs typeface="Times New Roman"/>
              </a:rPr>
              <a:t> </a:t>
            </a:r>
            <a:r>
              <a:rPr sz="1400" b="1" dirty="0">
                <a:latin typeface="Times New Roman"/>
                <a:cs typeface="Times New Roman"/>
              </a:rPr>
              <a:t>training</a:t>
            </a:r>
            <a:r>
              <a:rPr sz="1400" dirty="0">
                <a:latin typeface="Times New Roman"/>
                <a:cs typeface="Times New Roman"/>
              </a:rPr>
              <a:t>,</a:t>
            </a:r>
            <a:r>
              <a:rPr sz="1400" spc="-35" dirty="0">
                <a:latin typeface="Times New Roman"/>
                <a:cs typeface="Times New Roman"/>
              </a:rPr>
              <a:t> </a:t>
            </a:r>
            <a:r>
              <a:rPr sz="1400" dirty="0">
                <a:latin typeface="Times New Roman"/>
                <a:cs typeface="Times New Roman"/>
              </a:rPr>
              <a:t>seminars,</a:t>
            </a:r>
            <a:r>
              <a:rPr sz="1400" spc="-35" dirty="0">
                <a:latin typeface="Times New Roman"/>
                <a:cs typeface="Times New Roman"/>
              </a:rPr>
              <a:t> </a:t>
            </a:r>
            <a:r>
              <a:rPr sz="1400" dirty="0">
                <a:latin typeface="Times New Roman"/>
                <a:cs typeface="Times New Roman"/>
              </a:rPr>
              <a:t>and</a:t>
            </a:r>
            <a:r>
              <a:rPr sz="1400" spc="-50" dirty="0">
                <a:latin typeface="Times New Roman"/>
                <a:cs typeface="Times New Roman"/>
              </a:rPr>
              <a:t> </a:t>
            </a:r>
            <a:r>
              <a:rPr sz="1400" dirty="0">
                <a:latin typeface="Times New Roman"/>
                <a:cs typeface="Times New Roman"/>
              </a:rPr>
              <a:t>best</a:t>
            </a:r>
            <a:r>
              <a:rPr sz="1400" spc="-30" dirty="0">
                <a:latin typeface="Times New Roman"/>
                <a:cs typeface="Times New Roman"/>
              </a:rPr>
              <a:t> </a:t>
            </a:r>
            <a:r>
              <a:rPr sz="1400" spc="-10" dirty="0">
                <a:latin typeface="Times New Roman"/>
                <a:cs typeface="Times New Roman"/>
              </a:rPr>
              <a:t>practice</a:t>
            </a:r>
            <a:r>
              <a:rPr sz="1400" spc="-45" dirty="0">
                <a:latin typeface="Times New Roman"/>
                <a:cs typeface="Times New Roman"/>
              </a:rPr>
              <a:t> </a:t>
            </a:r>
            <a:r>
              <a:rPr sz="1400" spc="-10" dirty="0">
                <a:latin typeface="Times New Roman"/>
                <a:cs typeface="Times New Roman"/>
              </a:rPr>
              <a:t>workshops</a:t>
            </a:r>
            <a:endParaRPr sz="1400" dirty="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22985" rIns="0" bIns="0" rtlCol="0">
            <a:spAutoFit/>
          </a:bodyPr>
          <a:lstStyle/>
          <a:p>
            <a:pPr marL="12700">
              <a:lnSpc>
                <a:spcPct val="100000"/>
              </a:lnSpc>
              <a:spcBef>
                <a:spcPts val="100"/>
              </a:spcBef>
            </a:pPr>
            <a:r>
              <a:rPr sz="1800" spc="-10" dirty="0"/>
              <a:t>Vision</a:t>
            </a:r>
            <a:endParaRPr sz="1800" dirty="0"/>
          </a:p>
        </p:txBody>
      </p:sp>
      <p:sp>
        <p:nvSpPr>
          <p:cNvPr id="3" name="object 3"/>
          <p:cNvSpPr txBox="1"/>
          <p:nvPr/>
        </p:nvSpPr>
        <p:spPr>
          <a:xfrm>
            <a:off x="902004" y="2063877"/>
            <a:ext cx="8883015" cy="1108893"/>
          </a:xfrm>
          <a:prstGeom prst="rect">
            <a:avLst/>
          </a:prstGeom>
        </p:spPr>
        <p:txBody>
          <a:bodyPr vert="horz" wrap="square" lIns="0" tIns="2540" rIns="0" bIns="0" rtlCol="0">
            <a:spAutoFit/>
          </a:bodyPr>
          <a:lstStyle/>
          <a:p>
            <a:pPr marL="12700" marR="13970">
              <a:lnSpc>
                <a:spcPct val="104299"/>
              </a:lnSpc>
              <a:spcBef>
                <a:spcPts val="20"/>
              </a:spcBef>
            </a:pPr>
            <a:r>
              <a:rPr lang="en-IN" sz="1400" dirty="0"/>
              <a:t>The Focus of management is basic in rural area and special emphasis is on women education. As per this vision most of students are women and belongs to rural areas. Management always provide special scholarship program for girls who are in merit from rural areas. The college works on the motive IF “WOMEN OF RURAL AREA IS EDUCATED ONLY THEN COUNTRY WILL GROW”. </a:t>
            </a:r>
            <a:endParaRPr lang="en-US" sz="1400" b="1" dirty="0"/>
          </a:p>
          <a:p>
            <a:pPr marL="12700" marR="13970">
              <a:lnSpc>
                <a:spcPct val="104299"/>
              </a:lnSpc>
              <a:spcBef>
                <a:spcPts val="20"/>
              </a:spcBef>
            </a:pPr>
            <a:endParaRPr sz="1400" dirty="0">
              <a:latin typeface="Times New Roman"/>
              <a:cs typeface="Times New Roman"/>
            </a:endParaRPr>
          </a:p>
        </p:txBody>
      </p:sp>
      <p:graphicFrame>
        <p:nvGraphicFramePr>
          <p:cNvPr id="4" name="object 4"/>
          <p:cNvGraphicFramePr>
            <a:graphicFrameLocks noGrp="1"/>
          </p:cNvGraphicFramePr>
          <p:nvPr>
            <p:extLst>
              <p:ext uri="{D42A27DB-BD31-4B8C-83A1-F6EECF244321}">
                <p14:modId xmlns:p14="http://schemas.microsoft.com/office/powerpoint/2010/main" val="693933045"/>
              </p:ext>
            </p:extLst>
          </p:nvPr>
        </p:nvGraphicFramePr>
        <p:xfrm>
          <a:off x="882954" y="3538165"/>
          <a:ext cx="5737859" cy="2813050"/>
        </p:xfrm>
        <a:graphic>
          <a:graphicData uri="http://schemas.openxmlformats.org/drawingml/2006/table">
            <a:tbl>
              <a:tblPr firstRow="1" bandRow="1">
                <a:tableStyleId>{2D5ABB26-0587-4C30-8999-92F81FD0307C}</a:tableStyleId>
              </a:tblPr>
              <a:tblGrid>
                <a:gridCol w="2249170"/>
                <a:gridCol w="3488689"/>
              </a:tblGrid>
              <a:tr h="274320">
                <a:tc>
                  <a:txBody>
                    <a:bodyPr/>
                    <a:lstStyle/>
                    <a:p>
                      <a:pPr marL="31750">
                        <a:lnSpc>
                          <a:spcPts val="1520"/>
                        </a:lnSpc>
                      </a:pPr>
                      <a:r>
                        <a:rPr sz="1400" b="1" spc="-10" dirty="0">
                          <a:latin typeface="Times New Roman"/>
                          <a:cs typeface="Times New Roman"/>
                        </a:rPr>
                        <a:t>Component</a:t>
                      </a:r>
                      <a:endParaRPr sz="1400" dirty="0">
                        <a:latin typeface="Times New Roman"/>
                        <a:cs typeface="Times New Roman"/>
                      </a:endParaRPr>
                    </a:p>
                  </a:txBody>
                  <a:tcPr marL="0" marR="0" marT="0" marB="0"/>
                </a:tc>
                <a:tc>
                  <a:txBody>
                    <a:bodyPr/>
                    <a:lstStyle/>
                    <a:p>
                      <a:pPr marL="23495">
                        <a:lnSpc>
                          <a:spcPts val="1520"/>
                        </a:lnSpc>
                      </a:pPr>
                      <a:r>
                        <a:rPr sz="1400" b="1" spc="-10" dirty="0">
                          <a:latin typeface="Times New Roman"/>
                          <a:cs typeface="Times New Roman"/>
                        </a:rPr>
                        <a:t>Explanation</a:t>
                      </a:r>
                      <a:endParaRPr sz="1400">
                        <a:latin typeface="Times New Roman"/>
                        <a:cs typeface="Times New Roman"/>
                      </a:endParaRPr>
                    </a:p>
                  </a:txBody>
                  <a:tcPr marL="0" marR="0" marT="0" marB="0"/>
                </a:tc>
              </a:tr>
              <a:tr h="800100">
                <a:tc>
                  <a:txBody>
                    <a:bodyPr/>
                    <a:lstStyle/>
                    <a:p>
                      <a:pPr>
                        <a:lnSpc>
                          <a:spcPct val="100000"/>
                        </a:lnSpc>
                        <a:spcBef>
                          <a:spcPts val="650"/>
                        </a:spcBef>
                      </a:pPr>
                      <a:endParaRPr sz="1400">
                        <a:latin typeface="Times New Roman"/>
                        <a:cs typeface="Times New Roman"/>
                      </a:endParaRPr>
                    </a:p>
                    <a:p>
                      <a:pPr marL="31750">
                        <a:lnSpc>
                          <a:spcPct val="100000"/>
                        </a:lnSpc>
                      </a:pPr>
                      <a:r>
                        <a:rPr sz="1400" b="1" dirty="0">
                          <a:latin typeface="Times New Roman"/>
                          <a:cs typeface="Times New Roman"/>
                        </a:rPr>
                        <a:t>1.</a:t>
                      </a:r>
                      <a:r>
                        <a:rPr sz="1400" b="1" spc="-20" dirty="0">
                          <a:latin typeface="Times New Roman"/>
                          <a:cs typeface="Times New Roman"/>
                        </a:rPr>
                        <a:t> </a:t>
                      </a:r>
                      <a:r>
                        <a:rPr sz="1400" b="1" dirty="0">
                          <a:latin typeface="Times New Roman"/>
                          <a:cs typeface="Times New Roman"/>
                        </a:rPr>
                        <a:t>National</a:t>
                      </a:r>
                      <a:r>
                        <a:rPr sz="1400" b="1" spc="-35" dirty="0">
                          <a:latin typeface="Times New Roman"/>
                          <a:cs typeface="Times New Roman"/>
                        </a:rPr>
                        <a:t> </a:t>
                      </a:r>
                      <a:r>
                        <a:rPr sz="1400" b="1" spc="-10" dirty="0">
                          <a:latin typeface="Times New Roman"/>
                          <a:cs typeface="Times New Roman"/>
                        </a:rPr>
                        <a:t>Recognition</a:t>
                      </a:r>
                      <a:endParaRPr sz="1400">
                        <a:latin typeface="Times New Roman"/>
                        <a:cs typeface="Times New Roman"/>
                      </a:endParaRPr>
                    </a:p>
                  </a:txBody>
                  <a:tcPr marL="0" marR="0" marT="82550" marB="0"/>
                </a:tc>
                <a:tc>
                  <a:txBody>
                    <a:bodyPr/>
                    <a:lstStyle/>
                    <a:p>
                      <a:pPr marL="23495" marR="25400" algn="just">
                        <a:lnSpc>
                          <a:spcPct val="104299"/>
                        </a:lnSpc>
                        <a:spcBef>
                          <a:spcPts val="390"/>
                        </a:spcBef>
                      </a:pPr>
                      <a:r>
                        <a:rPr sz="1400" dirty="0">
                          <a:latin typeface="Times New Roman"/>
                          <a:cs typeface="Times New Roman"/>
                        </a:rPr>
                        <a:t>The</a:t>
                      </a:r>
                      <a:r>
                        <a:rPr sz="1400" spc="475" dirty="0">
                          <a:latin typeface="Times New Roman"/>
                          <a:cs typeface="Times New Roman"/>
                        </a:rPr>
                        <a:t> </a:t>
                      </a:r>
                      <a:r>
                        <a:rPr sz="1400" dirty="0">
                          <a:latin typeface="Times New Roman"/>
                          <a:cs typeface="Times New Roman"/>
                        </a:rPr>
                        <a:t>institute</a:t>
                      </a:r>
                      <a:r>
                        <a:rPr sz="1400" spc="475" dirty="0">
                          <a:latin typeface="Times New Roman"/>
                          <a:cs typeface="Times New Roman"/>
                        </a:rPr>
                        <a:t> </a:t>
                      </a:r>
                      <a:r>
                        <a:rPr sz="1400" dirty="0">
                          <a:latin typeface="Times New Roman"/>
                          <a:cs typeface="Times New Roman"/>
                        </a:rPr>
                        <a:t>aims</a:t>
                      </a:r>
                      <a:r>
                        <a:rPr sz="1400" spc="484" dirty="0">
                          <a:latin typeface="Times New Roman"/>
                          <a:cs typeface="Times New Roman"/>
                        </a:rPr>
                        <a:t> </a:t>
                      </a:r>
                      <a:r>
                        <a:rPr sz="1400" dirty="0">
                          <a:latin typeface="Times New Roman"/>
                          <a:cs typeface="Times New Roman"/>
                        </a:rPr>
                        <a:t>to</a:t>
                      </a:r>
                      <a:r>
                        <a:rPr sz="1400" spc="470" dirty="0">
                          <a:latin typeface="Times New Roman"/>
                          <a:cs typeface="Times New Roman"/>
                        </a:rPr>
                        <a:t> </a:t>
                      </a:r>
                      <a:r>
                        <a:rPr sz="1400" dirty="0">
                          <a:latin typeface="Times New Roman"/>
                          <a:cs typeface="Times New Roman"/>
                        </a:rPr>
                        <a:t>gain</a:t>
                      </a:r>
                      <a:r>
                        <a:rPr sz="1400" spc="450" dirty="0">
                          <a:latin typeface="Times New Roman"/>
                          <a:cs typeface="Times New Roman"/>
                        </a:rPr>
                        <a:t> </a:t>
                      </a:r>
                      <a:r>
                        <a:rPr sz="1400" dirty="0">
                          <a:latin typeface="Times New Roman"/>
                          <a:cs typeface="Times New Roman"/>
                        </a:rPr>
                        <a:t>wide</a:t>
                      </a:r>
                      <a:r>
                        <a:rPr sz="1400" spc="75" dirty="0">
                          <a:latin typeface="Times New Roman"/>
                          <a:cs typeface="Times New Roman"/>
                        </a:rPr>
                        <a:t>  </a:t>
                      </a:r>
                      <a:r>
                        <a:rPr sz="1400" spc="-10" dirty="0">
                          <a:latin typeface="Times New Roman"/>
                          <a:cs typeface="Times New Roman"/>
                        </a:rPr>
                        <a:t>recognition </a:t>
                      </a:r>
                      <a:r>
                        <a:rPr sz="1400" dirty="0">
                          <a:latin typeface="Times New Roman"/>
                          <a:cs typeface="Times New Roman"/>
                        </a:rPr>
                        <a:t>across</a:t>
                      </a:r>
                      <a:r>
                        <a:rPr sz="1400" spc="25" dirty="0">
                          <a:latin typeface="Times New Roman"/>
                          <a:cs typeface="Times New Roman"/>
                        </a:rPr>
                        <a:t> </a:t>
                      </a:r>
                      <a:r>
                        <a:rPr sz="1400" dirty="0">
                          <a:latin typeface="Times New Roman"/>
                          <a:cs typeface="Times New Roman"/>
                        </a:rPr>
                        <a:t>India</a:t>
                      </a:r>
                      <a:r>
                        <a:rPr sz="1400" spc="25" dirty="0">
                          <a:latin typeface="Times New Roman"/>
                          <a:cs typeface="Times New Roman"/>
                        </a:rPr>
                        <a:t> </a:t>
                      </a:r>
                      <a:r>
                        <a:rPr sz="1400" dirty="0">
                          <a:latin typeface="Times New Roman"/>
                          <a:cs typeface="Times New Roman"/>
                        </a:rPr>
                        <a:t>through</a:t>
                      </a:r>
                      <a:r>
                        <a:rPr sz="1400" spc="5" dirty="0">
                          <a:latin typeface="Times New Roman"/>
                          <a:cs typeface="Times New Roman"/>
                        </a:rPr>
                        <a:t> </a:t>
                      </a:r>
                      <a:r>
                        <a:rPr sz="1400" dirty="0">
                          <a:latin typeface="Times New Roman"/>
                          <a:cs typeface="Times New Roman"/>
                        </a:rPr>
                        <a:t>academic</a:t>
                      </a:r>
                      <a:r>
                        <a:rPr sz="1400" spc="25" dirty="0">
                          <a:latin typeface="Times New Roman"/>
                          <a:cs typeface="Times New Roman"/>
                        </a:rPr>
                        <a:t> </a:t>
                      </a:r>
                      <a:r>
                        <a:rPr sz="1400" dirty="0">
                          <a:latin typeface="Times New Roman"/>
                          <a:cs typeface="Times New Roman"/>
                        </a:rPr>
                        <a:t>quality,</a:t>
                      </a:r>
                      <a:r>
                        <a:rPr sz="1400" spc="35" dirty="0">
                          <a:latin typeface="Times New Roman"/>
                          <a:cs typeface="Times New Roman"/>
                        </a:rPr>
                        <a:t> </a:t>
                      </a:r>
                      <a:r>
                        <a:rPr sz="1400" spc="-10" dirty="0">
                          <a:latin typeface="Times New Roman"/>
                          <a:cs typeface="Times New Roman"/>
                        </a:rPr>
                        <a:t>research </a:t>
                      </a:r>
                      <a:r>
                        <a:rPr sz="1400" dirty="0">
                          <a:latin typeface="Times New Roman"/>
                          <a:cs typeface="Times New Roman"/>
                        </a:rPr>
                        <a:t>output,</a:t>
                      </a:r>
                      <a:r>
                        <a:rPr sz="1400" spc="-40"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community</a:t>
                      </a:r>
                      <a:r>
                        <a:rPr sz="1400" spc="-65" dirty="0">
                          <a:latin typeface="Times New Roman"/>
                          <a:cs typeface="Times New Roman"/>
                        </a:rPr>
                        <a:t> </a:t>
                      </a:r>
                      <a:r>
                        <a:rPr sz="1400" spc="-10" dirty="0">
                          <a:latin typeface="Times New Roman"/>
                          <a:cs typeface="Times New Roman"/>
                        </a:rPr>
                        <a:t>contribution.</a:t>
                      </a:r>
                      <a:endParaRPr sz="1400">
                        <a:latin typeface="Times New Roman"/>
                        <a:cs typeface="Times New Roman"/>
                      </a:endParaRPr>
                    </a:p>
                  </a:txBody>
                  <a:tcPr marL="0" marR="0" marT="49530" marB="0"/>
                </a:tc>
              </a:tr>
              <a:tr h="1022350">
                <a:tc>
                  <a:txBody>
                    <a:bodyPr/>
                    <a:lstStyle/>
                    <a:p>
                      <a:pPr>
                        <a:lnSpc>
                          <a:spcPct val="100000"/>
                        </a:lnSpc>
                        <a:spcBef>
                          <a:spcPts val="1530"/>
                        </a:spcBef>
                      </a:pPr>
                      <a:endParaRPr sz="1400">
                        <a:latin typeface="Times New Roman"/>
                        <a:cs typeface="Times New Roman"/>
                      </a:endParaRPr>
                    </a:p>
                    <a:p>
                      <a:pPr marL="31750">
                        <a:lnSpc>
                          <a:spcPct val="100000"/>
                        </a:lnSpc>
                      </a:pPr>
                      <a:r>
                        <a:rPr sz="1400" b="1" dirty="0">
                          <a:latin typeface="Times New Roman"/>
                          <a:cs typeface="Times New Roman"/>
                        </a:rPr>
                        <a:t>2.</a:t>
                      </a:r>
                      <a:r>
                        <a:rPr sz="1400" b="1" spc="-25" dirty="0">
                          <a:latin typeface="Times New Roman"/>
                          <a:cs typeface="Times New Roman"/>
                        </a:rPr>
                        <a:t> </a:t>
                      </a:r>
                      <a:r>
                        <a:rPr sz="1400" b="1" dirty="0">
                          <a:latin typeface="Times New Roman"/>
                          <a:cs typeface="Times New Roman"/>
                        </a:rPr>
                        <a:t>Center</a:t>
                      </a:r>
                      <a:r>
                        <a:rPr sz="1400" b="1" spc="-10" dirty="0">
                          <a:latin typeface="Times New Roman"/>
                          <a:cs typeface="Times New Roman"/>
                        </a:rPr>
                        <a:t> </a:t>
                      </a:r>
                      <a:r>
                        <a:rPr sz="1400" b="1" dirty="0">
                          <a:latin typeface="Times New Roman"/>
                          <a:cs typeface="Times New Roman"/>
                        </a:rPr>
                        <a:t>of</a:t>
                      </a:r>
                      <a:r>
                        <a:rPr sz="1400" b="1" spc="-25" dirty="0">
                          <a:latin typeface="Times New Roman"/>
                          <a:cs typeface="Times New Roman"/>
                        </a:rPr>
                        <a:t> </a:t>
                      </a:r>
                      <a:r>
                        <a:rPr sz="1400" b="1" spc="-10" dirty="0">
                          <a:latin typeface="Times New Roman"/>
                          <a:cs typeface="Times New Roman"/>
                        </a:rPr>
                        <a:t>Excellence</a:t>
                      </a:r>
                      <a:endParaRPr sz="1400">
                        <a:latin typeface="Times New Roman"/>
                        <a:cs typeface="Times New Roman"/>
                      </a:endParaRPr>
                    </a:p>
                  </a:txBody>
                  <a:tcPr marL="0" marR="0" marT="194310" marB="0"/>
                </a:tc>
                <a:tc>
                  <a:txBody>
                    <a:bodyPr/>
                    <a:lstStyle/>
                    <a:p>
                      <a:pPr marL="23495" marR="24130" algn="just">
                        <a:lnSpc>
                          <a:spcPct val="103899"/>
                        </a:lnSpc>
                        <a:spcBef>
                          <a:spcPts val="405"/>
                        </a:spcBef>
                      </a:pPr>
                      <a:r>
                        <a:rPr sz="1400" dirty="0">
                          <a:latin typeface="Times New Roman"/>
                          <a:cs typeface="Times New Roman"/>
                        </a:rPr>
                        <a:t>Focus</a:t>
                      </a:r>
                      <a:r>
                        <a:rPr sz="1400" spc="105" dirty="0">
                          <a:latin typeface="Times New Roman"/>
                          <a:cs typeface="Times New Roman"/>
                        </a:rPr>
                        <a:t> </a:t>
                      </a:r>
                      <a:r>
                        <a:rPr sz="1400" dirty="0">
                          <a:latin typeface="Times New Roman"/>
                          <a:cs typeface="Times New Roman"/>
                        </a:rPr>
                        <a:t>on</a:t>
                      </a:r>
                      <a:r>
                        <a:rPr sz="1400" spc="80" dirty="0">
                          <a:latin typeface="Times New Roman"/>
                          <a:cs typeface="Times New Roman"/>
                        </a:rPr>
                        <a:t> </a:t>
                      </a:r>
                      <a:r>
                        <a:rPr sz="1400" dirty="0">
                          <a:latin typeface="Times New Roman"/>
                          <a:cs typeface="Times New Roman"/>
                        </a:rPr>
                        <a:t>achieving</a:t>
                      </a:r>
                      <a:r>
                        <a:rPr sz="1400" spc="114" dirty="0">
                          <a:latin typeface="Times New Roman"/>
                          <a:cs typeface="Times New Roman"/>
                        </a:rPr>
                        <a:t> </a:t>
                      </a:r>
                      <a:r>
                        <a:rPr sz="1400" dirty="0">
                          <a:latin typeface="Times New Roman"/>
                          <a:cs typeface="Times New Roman"/>
                        </a:rPr>
                        <a:t>high</a:t>
                      </a:r>
                      <a:r>
                        <a:rPr sz="1400" spc="75" dirty="0">
                          <a:latin typeface="Times New Roman"/>
                          <a:cs typeface="Times New Roman"/>
                        </a:rPr>
                        <a:t> </a:t>
                      </a:r>
                      <a:r>
                        <a:rPr sz="1400" dirty="0">
                          <a:latin typeface="Times New Roman"/>
                          <a:cs typeface="Times New Roman"/>
                        </a:rPr>
                        <a:t>standards</a:t>
                      </a:r>
                      <a:r>
                        <a:rPr sz="1400" spc="130" dirty="0">
                          <a:latin typeface="Times New Roman"/>
                          <a:cs typeface="Times New Roman"/>
                        </a:rPr>
                        <a:t> </a:t>
                      </a:r>
                      <a:r>
                        <a:rPr sz="1400" dirty="0">
                          <a:latin typeface="Times New Roman"/>
                          <a:cs typeface="Times New Roman"/>
                        </a:rPr>
                        <a:t>in</a:t>
                      </a:r>
                      <a:r>
                        <a:rPr sz="1400" spc="70" dirty="0">
                          <a:latin typeface="Times New Roman"/>
                          <a:cs typeface="Times New Roman"/>
                        </a:rPr>
                        <a:t> </a:t>
                      </a:r>
                      <a:r>
                        <a:rPr sz="1400" spc="-10" dirty="0">
                          <a:latin typeface="Times New Roman"/>
                          <a:cs typeface="Times New Roman"/>
                        </a:rPr>
                        <a:t>teaching, </a:t>
                      </a:r>
                      <a:r>
                        <a:rPr sz="1400" dirty="0">
                          <a:latin typeface="Times New Roman"/>
                          <a:cs typeface="Times New Roman"/>
                        </a:rPr>
                        <a:t>learning,</a:t>
                      </a:r>
                      <a:r>
                        <a:rPr sz="1400" spc="200" dirty="0">
                          <a:latin typeface="Times New Roman"/>
                          <a:cs typeface="Times New Roman"/>
                        </a:rPr>
                        <a:t> </a:t>
                      </a:r>
                      <a:r>
                        <a:rPr sz="1400" dirty="0">
                          <a:latin typeface="Times New Roman"/>
                          <a:cs typeface="Times New Roman"/>
                        </a:rPr>
                        <a:t>infrastructure,</a:t>
                      </a:r>
                      <a:r>
                        <a:rPr sz="1400" spc="210" dirty="0">
                          <a:latin typeface="Times New Roman"/>
                          <a:cs typeface="Times New Roman"/>
                        </a:rPr>
                        <a:t> </a:t>
                      </a:r>
                      <a:r>
                        <a:rPr sz="1400" dirty="0">
                          <a:latin typeface="Times New Roman"/>
                          <a:cs typeface="Times New Roman"/>
                        </a:rPr>
                        <a:t>and</a:t>
                      </a:r>
                      <a:r>
                        <a:rPr sz="1400" spc="200" dirty="0">
                          <a:latin typeface="Times New Roman"/>
                          <a:cs typeface="Times New Roman"/>
                        </a:rPr>
                        <a:t> </a:t>
                      </a:r>
                      <a:r>
                        <a:rPr sz="1400" dirty="0">
                          <a:latin typeface="Times New Roman"/>
                          <a:cs typeface="Times New Roman"/>
                        </a:rPr>
                        <a:t>student</a:t>
                      </a:r>
                      <a:r>
                        <a:rPr sz="1400" spc="195" dirty="0">
                          <a:latin typeface="Times New Roman"/>
                          <a:cs typeface="Times New Roman"/>
                        </a:rPr>
                        <a:t> </a:t>
                      </a:r>
                      <a:r>
                        <a:rPr sz="1400" spc="-10" dirty="0">
                          <a:latin typeface="Times New Roman"/>
                          <a:cs typeface="Times New Roman"/>
                        </a:rPr>
                        <a:t>outcomes, </a:t>
                      </a:r>
                      <a:r>
                        <a:rPr sz="1400" dirty="0">
                          <a:latin typeface="Times New Roman"/>
                          <a:cs typeface="Times New Roman"/>
                        </a:rPr>
                        <a:t>making</a:t>
                      </a:r>
                      <a:r>
                        <a:rPr sz="1400" spc="475" dirty="0">
                          <a:latin typeface="Times New Roman"/>
                          <a:cs typeface="Times New Roman"/>
                        </a:rPr>
                        <a:t> </a:t>
                      </a:r>
                      <a:r>
                        <a:rPr sz="1400" dirty="0">
                          <a:latin typeface="Times New Roman"/>
                          <a:cs typeface="Times New Roman"/>
                        </a:rPr>
                        <a:t>the</a:t>
                      </a:r>
                      <a:r>
                        <a:rPr sz="1400" spc="90" dirty="0">
                          <a:latin typeface="Times New Roman"/>
                          <a:cs typeface="Times New Roman"/>
                        </a:rPr>
                        <a:t>  </a:t>
                      </a:r>
                      <a:r>
                        <a:rPr sz="1400" dirty="0">
                          <a:latin typeface="Times New Roman"/>
                          <a:cs typeface="Times New Roman"/>
                        </a:rPr>
                        <a:t>institute</a:t>
                      </a:r>
                      <a:r>
                        <a:rPr sz="1400" spc="80" dirty="0">
                          <a:latin typeface="Times New Roman"/>
                          <a:cs typeface="Times New Roman"/>
                        </a:rPr>
                        <a:t>  </a:t>
                      </a:r>
                      <a:r>
                        <a:rPr sz="1400" dirty="0">
                          <a:latin typeface="Times New Roman"/>
                          <a:cs typeface="Times New Roman"/>
                        </a:rPr>
                        <a:t>a</a:t>
                      </a:r>
                      <a:r>
                        <a:rPr sz="1400" spc="90" dirty="0">
                          <a:latin typeface="Times New Roman"/>
                          <a:cs typeface="Times New Roman"/>
                        </a:rPr>
                        <a:t>  </a:t>
                      </a:r>
                      <a:r>
                        <a:rPr sz="1400" dirty="0">
                          <a:latin typeface="Times New Roman"/>
                          <a:cs typeface="Times New Roman"/>
                        </a:rPr>
                        <a:t>model</a:t>
                      </a:r>
                      <a:r>
                        <a:rPr sz="1400" spc="75" dirty="0">
                          <a:latin typeface="Times New Roman"/>
                          <a:cs typeface="Times New Roman"/>
                        </a:rPr>
                        <a:t>  </a:t>
                      </a:r>
                      <a:r>
                        <a:rPr sz="1400" dirty="0">
                          <a:latin typeface="Times New Roman"/>
                          <a:cs typeface="Times New Roman"/>
                        </a:rPr>
                        <a:t>for</a:t>
                      </a:r>
                      <a:r>
                        <a:rPr sz="1400" spc="75" dirty="0">
                          <a:latin typeface="Times New Roman"/>
                          <a:cs typeface="Times New Roman"/>
                        </a:rPr>
                        <a:t>  </a:t>
                      </a:r>
                      <a:r>
                        <a:rPr sz="1400" spc="-10" dirty="0">
                          <a:latin typeface="Times New Roman"/>
                          <a:cs typeface="Times New Roman"/>
                        </a:rPr>
                        <a:t>pharmacy education.</a:t>
                      </a:r>
                      <a:endParaRPr sz="1400">
                        <a:latin typeface="Times New Roman"/>
                        <a:cs typeface="Times New Roman"/>
                      </a:endParaRPr>
                    </a:p>
                  </a:txBody>
                  <a:tcPr marL="0" marR="0" marT="51435" marB="0"/>
                </a:tc>
              </a:tr>
              <a:tr h="716280">
                <a:tc>
                  <a:txBody>
                    <a:bodyPr/>
                    <a:lstStyle/>
                    <a:p>
                      <a:pPr>
                        <a:lnSpc>
                          <a:spcPct val="100000"/>
                        </a:lnSpc>
                        <a:spcBef>
                          <a:spcPts val="245"/>
                        </a:spcBef>
                      </a:pPr>
                      <a:endParaRPr sz="1400" dirty="0">
                        <a:latin typeface="Times New Roman"/>
                        <a:cs typeface="Times New Roman"/>
                      </a:endParaRPr>
                    </a:p>
                    <a:p>
                      <a:pPr marL="31750">
                        <a:lnSpc>
                          <a:spcPct val="100000"/>
                        </a:lnSpc>
                      </a:pPr>
                      <a:r>
                        <a:rPr sz="1400" b="1" dirty="0">
                          <a:latin typeface="Times New Roman"/>
                          <a:cs typeface="Times New Roman"/>
                        </a:rPr>
                        <a:t>3.</a:t>
                      </a:r>
                      <a:r>
                        <a:rPr sz="1400" b="1" spc="25" dirty="0">
                          <a:latin typeface="Times New Roman"/>
                          <a:cs typeface="Times New Roman"/>
                        </a:rPr>
                        <a:t> </a:t>
                      </a:r>
                      <a:r>
                        <a:rPr sz="1400" b="1" spc="10" dirty="0" smtClean="0">
                          <a:latin typeface="Times New Roman"/>
                          <a:cs typeface="Times New Roman"/>
                        </a:rPr>
                        <a:t> </a:t>
                      </a:r>
                      <a:r>
                        <a:rPr sz="1400" b="1" spc="-10" dirty="0">
                          <a:latin typeface="Times New Roman"/>
                          <a:cs typeface="Times New Roman"/>
                        </a:rPr>
                        <a:t>Education</a:t>
                      </a:r>
                      <a:endParaRPr sz="1400" dirty="0">
                        <a:latin typeface="Times New Roman"/>
                        <a:cs typeface="Times New Roman"/>
                      </a:endParaRPr>
                    </a:p>
                  </a:txBody>
                  <a:tcPr marL="0" marR="0" marT="31115" marB="0"/>
                </a:tc>
                <a:tc>
                  <a:txBody>
                    <a:bodyPr/>
                    <a:lstStyle/>
                    <a:p>
                      <a:pPr marL="23495" marR="27305" algn="just">
                        <a:lnSpc>
                          <a:spcPct val="102899"/>
                        </a:lnSpc>
                        <a:spcBef>
                          <a:spcPts val="355"/>
                        </a:spcBef>
                      </a:pPr>
                      <a:r>
                        <a:rPr sz="1400" dirty="0">
                          <a:latin typeface="Times New Roman"/>
                          <a:cs typeface="Times New Roman"/>
                        </a:rPr>
                        <a:t>Delivering</a:t>
                      </a:r>
                      <a:r>
                        <a:rPr sz="1400" spc="400" dirty="0">
                          <a:latin typeface="Times New Roman"/>
                          <a:cs typeface="Times New Roman"/>
                        </a:rPr>
                        <a:t>  </a:t>
                      </a:r>
                      <a:r>
                        <a:rPr sz="1400" spc="-10" dirty="0">
                          <a:latin typeface="Times New Roman"/>
                          <a:cs typeface="Times New Roman"/>
                        </a:rPr>
                        <a:t>outcome-</a:t>
                      </a:r>
                      <a:r>
                        <a:rPr sz="1400" dirty="0">
                          <a:latin typeface="Times New Roman"/>
                          <a:cs typeface="Times New Roman"/>
                        </a:rPr>
                        <a:t>based,</a:t>
                      </a:r>
                      <a:r>
                        <a:rPr sz="1400" spc="425" dirty="0">
                          <a:latin typeface="Times New Roman"/>
                          <a:cs typeface="Times New Roman"/>
                        </a:rPr>
                        <a:t>  </a:t>
                      </a:r>
                      <a:r>
                        <a:rPr sz="1400" spc="-10" dirty="0">
                          <a:latin typeface="Times New Roman"/>
                          <a:cs typeface="Times New Roman"/>
                        </a:rPr>
                        <a:t>industry-aligned </a:t>
                      </a:r>
                      <a:r>
                        <a:rPr sz="1400" dirty="0">
                          <a:latin typeface="Times New Roman"/>
                          <a:cs typeface="Times New Roman"/>
                        </a:rPr>
                        <a:t>education</a:t>
                      </a:r>
                      <a:r>
                        <a:rPr sz="1400" spc="155" dirty="0">
                          <a:latin typeface="Times New Roman"/>
                          <a:cs typeface="Times New Roman"/>
                        </a:rPr>
                        <a:t> </a:t>
                      </a:r>
                      <a:r>
                        <a:rPr sz="1400" dirty="0">
                          <a:latin typeface="Times New Roman"/>
                          <a:cs typeface="Times New Roman"/>
                        </a:rPr>
                        <a:t>that</a:t>
                      </a:r>
                      <a:r>
                        <a:rPr sz="1400" spc="170" dirty="0">
                          <a:latin typeface="Times New Roman"/>
                          <a:cs typeface="Times New Roman"/>
                        </a:rPr>
                        <a:t> </a:t>
                      </a:r>
                      <a:r>
                        <a:rPr sz="1400" dirty="0">
                          <a:latin typeface="Times New Roman"/>
                          <a:cs typeface="Times New Roman"/>
                        </a:rPr>
                        <a:t>equips</a:t>
                      </a:r>
                      <a:r>
                        <a:rPr sz="1400" spc="185" dirty="0">
                          <a:latin typeface="Times New Roman"/>
                          <a:cs typeface="Times New Roman"/>
                        </a:rPr>
                        <a:t> </a:t>
                      </a:r>
                      <a:r>
                        <a:rPr sz="1400" dirty="0">
                          <a:latin typeface="Times New Roman"/>
                          <a:cs typeface="Times New Roman"/>
                        </a:rPr>
                        <a:t>students</a:t>
                      </a:r>
                      <a:r>
                        <a:rPr sz="1400" spc="180" dirty="0">
                          <a:latin typeface="Times New Roman"/>
                          <a:cs typeface="Times New Roman"/>
                        </a:rPr>
                        <a:t> </a:t>
                      </a:r>
                      <a:r>
                        <a:rPr sz="1400" dirty="0">
                          <a:latin typeface="Times New Roman"/>
                          <a:cs typeface="Times New Roman"/>
                        </a:rPr>
                        <a:t>with</a:t>
                      </a:r>
                      <a:r>
                        <a:rPr sz="1400" spc="160" dirty="0">
                          <a:latin typeface="Times New Roman"/>
                          <a:cs typeface="Times New Roman"/>
                        </a:rPr>
                        <a:t> </a:t>
                      </a:r>
                      <a:r>
                        <a:rPr sz="1400" spc="-10" dirty="0">
                          <a:latin typeface="Times New Roman"/>
                          <a:cs typeface="Times New Roman"/>
                        </a:rPr>
                        <a:t>theoretical </a:t>
                      </a:r>
                      <a:r>
                        <a:rPr sz="1400" dirty="0">
                          <a:latin typeface="Times New Roman"/>
                          <a:cs typeface="Times New Roman"/>
                        </a:rPr>
                        <a:t>and</a:t>
                      </a:r>
                      <a:r>
                        <a:rPr sz="1400" spc="495" dirty="0">
                          <a:latin typeface="Times New Roman"/>
                          <a:cs typeface="Times New Roman"/>
                        </a:rPr>
                        <a:t> </a:t>
                      </a:r>
                      <a:r>
                        <a:rPr sz="1400" dirty="0">
                          <a:latin typeface="Times New Roman"/>
                          <a:cs typeface="Times New Roman"/>
                        </a:rPr>
                        <a:t>practical</a:t>
                      </a:r>
                      <a:r>
                        <a:rPr sz="1400" spc="480" dirty="0">
                          <a:latin typeface="Times New Roman"/>
                          <a:cs typeface="Times New Roman"/>
                        </a:rPr>
                        <a:t> </a:t>
                      </a:r>
                      <a:r>
                        <a:rPr sz="1400" dirty="0">
                          <a:latin typeface="Times New Roman"/>
                          <a:cs typeface="Times New Roman"/>
                        </a:rPr>
                        <a:t>expertise</a:t>
                      </a:r>
                      <a:r>
                        <a:rPr sz="1400" spc="75" dirty="0">
                          <a:latin typeface="Times New Roman"/>
                          <a:cs typeface="Times New Roman"/>
                        </a:rPr>
                        <a:t>  </a:t>
                      </a:r>
                      <a:r>
                        <a:rPr sz="1400" dirty="0">
                          <a:latin typeface="Times New Roman"/>
                          <a:cs typeface="Times New Roman"/>
                        </a:rPr>
                        <a:t>in</a:t>
                      </a:r>
                      <a:r>
                        <a:rPr sz="1400" spc="495" dirty="0">
                          <a:latin typeface="Times New Roman"/>
                          <a:cs typeface="Times New Roman"/>
                        </a:rPr>
                        <a:t> </a:t>
                      </a:r>
                      <a:r>
                        <a:rPr sz="1400" dirty="0">
                          <a:latin typeface="Times New Roman"/>
                          <a:cs typeface="Times New Roman"/>
                        </a:rPr>
                        <a:t>all</a:t>
                      </a:r>
                      <a:r>
                        <a:rPr sz="1400" spc="475" dirty="0">
                          <a:latin typeface="Times New Roman"/>
                          <a:cs typeface="Times New Roman"/>
                        </a:rPr>
                        <a:t> </a:t>
                      </a:r>
                      <a:r>
                        <a:rPr sz="1400" dirty="0">
                          <a:latin typeface="Times New Roman"/>
                          <a:cs typeface="Times New Roman"/>
                        </a:rPr>
                        <a:t>core</a:t>
                      </a:r>
                      <a:r>
                        <a:rPr sz="1400" spc="75" dirty="0">
                          <a:latin typeface="Times New Roman"/>
                          <a:cs typeface="Times New Roman"/>
                        </a:rPr>
                        <a:t>  </a:t>
                      </a:r>
                      <a:r>
                        <a:rPr sz="1400" dirty="0">
                          <a:latin typeface="Times New Roman"/>
                          <a:cs typeface="Times New Roman"/>
                        </a:rPr>
                        <a:t>areas</a:t>
                      </a:r>
                      <a:r>
                        <a:rPr sz="1400" spc="80" dirty="0">
                          <a:latin typeface="Times New Roman"/>
                          <a:cs typeface="Times New Roman"/>
                        </a:rPr>
                        <a:t>  </a:t>
                      </a:r>
                      <a:r>
                        <a:rPr sz="1400" spc="-25" dirty="0">
                          <a:latin typeface="Times New Roman"/>
                          <a:cs typeface="Times New Roman"/>
                        </a:rPr>
                        <a:t>of</a:t>
                      </a:r>
                      <a:endParaRPr sz="1400">
                        <a:latin typeface="Times New Roman"/>
                        <a:cs typeface="Times New Roman"/>
                      </a:endParaRPr>
                    </a:p>
                  </a:txBody>
                  <a:tcPr marL="0" marR="0" marT="45085" marB="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257353673"/>
              </p:ext>
            </p:extLst>
          </p:nvPr>
        </p:nvGraphicFramePr>
        <p:xfrm>
          <a:off x="882954" y="952191"/>
          <a:ext cx="5735955" cy="4327905"/>
        </p:xfrm>
        <a:graphic>
          <a:graphicData uri="http://schemas.openxmlformats.org/drawingml/2006/table">
            <a:tbl>
              <a:tblPr firstRow="1" bandRow="1">
                <a:tableStyleId>{2D5ABB26-0587-4C30-8999-92F81FD0307C}</a:tableStyleId>
              </a:tblPr>
              <a:tblGrid>
                <a:gridCol w="2192655"/>
                <a:gridCol w="3543300"/>
              </a:tblGrid>
              <a:tr h="277495">
                <a:tc>
                  <a:txBody>
                    <a:bodyPr/>
                    <a:lstStyle/>
                    <a:p>
                      <a:pPr marL="31750">
                        <a:lnSpc>
                          <a:spcPts val="1520"/>
                        </a:lnSpc>
                      </a:pPr>
                      <a:r>
                        <a:rPr sz="1400" b="1" spc="-10" dirty="0">
                          <a:latin typeface="Times New Roman"/>
                          <a:cs typeface="Times New Roman"/>
                        </a:rPr>
                        <a:t>Component</a:t>
                      </a:r>
                      <a:endParaRPr sz="1400" dirty="0">
                        <a:latin typeface="Times New Roman"/>
                        <a:cs typeface="Times New Roman"/>
                      </a:endParaRPr>
                    </a:p>
                  </a:txBody>
                  <a:tcPr marL="0" marR="0" marT="0" marB="0"/>
                </a:tc>
                <a:tc>
                  <a:txBody>
                    <a:bodyPr/>
                    <a:lstStyle/>
                    <a:p>
                      <a:pPr marL="79375">
                        <a:lnSpc>
                          <a:spcPts val="1520"/>
                        </a:lnSpc>
                      </a:pPr>
                      <a:r>
                        <a:rPr sz="1400" b="1" spc="-10" dirty="0">
                          <a:latin typeface="Times New Roman"/>
                          <a:cs typeface="Times New Roman"/>
                        </a:rPr>
                        <a:t>Explanation</a:t>
                      </a:r>
                      <a:endParaRPr sz="1400">
                        <a:latin typeface="Times New Roman"/>
                        <a:cs typeface="Times New Roman"/>
                      </a:endParaRPr>
                    </a:p>
                  </a:txBody>
                  <a:tcPr marL="0" marR="0" marT="0" marB="0"/>
                </a:tc>
              </a:tr>
              <a:tr h="358140">
                <a:tc>
                  <a:txBody>
                    <a:bodyPr/>
                    <a:lstStyle/>
                    <a:p>
                      <a:pPr>
                        <a:lnSpc>
                          <a:spcPct val="100000"/>
                        </a:lnSpc>
                      </a:pPr>
                      <a:endParaRPr sz="1300">
                        <a:latin typeface="Times New Roman"/>
                        <a:cs typeface="Times New Roman"/>
                      </a:endParaRPr>
                    </a:p>
                  </a:txBody>
                  <a:tcPr marL="0" marR="0" marT="0" marB="0"/>
                </a:tc>
                <a:tc>
                  <a:txBody>
                    <a:bodyPr/>
                    <a:lstStyle/>
                    <a:p>
                      <a:pPr marL="79375">
                        <a:lnSpc>
                          <a:spcPct val="100000"/>
                        </a:lnSpc>
                        <a:spcBef>
                          <a:spcPts val="484"/>
                        </a:spcBef>
                      </a:pPr>
                      <a:endParaRPr sz="1400" dirty="0">
                        <a:latin typeface="Times New Roman"/>
                        <a:cs typeface="Times New Roman"/>
                      </a:endParaRPr>
                    </a:p>
                  </a:txBody>
                  <a:tcPr marL="0" marR="0" marT="61594" marB="0"/>
                </a:tc>
              </a:tr>
              <a:tr h="1021080">
                <a:tc>
                  <a:txBody>
                    <a:bodyPr/>
                    <a:lstStyle/>
                    <a:p>
                      <a:pPr>
                        <a:lnSpc>
                          <a:spcPct val="100000"/>
                        </a:lnSpc>
                        <a:spcBef>
                          <a:spcPts val="1505"/>
                        </a:spcBef>
                      </a:pPr>
                      <a:endParaRPr sz="1400">
                        <a:latin typeface="Times New Roman"/>
                        <a:cs typeface="Times New Roman"/>
                      </a:endParaRPr>
                    </a:p>
                    <a:p>
                      <a:pPr marL="31750">
                        <a:lnSpc>
                          <a:spcPct val="100000"/>
                        </a:lnSpc>
                      </a:pPr>
                      <a:r>
                        <a:rPr sz="1400" b="1" dirty="0">
                          <a:latin typeface="Times New Roman"/>
                          <a:cs typeface="Times New Roman"/>
                        </a:rPr>
                        <a:t>4.</a:t>
                      </a:r>
                      <a:r>
                        <a:rPr sz="1400" b="1" spc="10" dirty="0">
                          <a:latin typeface="Times New Roman"/>
                          <a:cs typeface="Times New Roman"/>
                        </a:rPr>
                        <a:t> </a:t>
                      </a:r>
                      <a:r>
                        <a:rPr sz="1400" b="1" spc="-10" dirty="0">
                          <a:latin typeface="Times New Roman"/>
                          <a:cs typeface="Times New Roman"/>
                        </a:rPr>
                        <a:t>Research</a:t>
                      </a:r>
                      <a:r>
                        <a:rPr sz="1400" b="1" spc="-35" dirty="0">
                          <a:latin typeface="Times New Roman"/>
                          <a:cs typeface="Times New Roman"/>
                        </a:rPr>
                        <a:t> </a:t>
                      </a:r>
                      <a:r>
                        <a:rPr sz="1400" b="1" dirty="0">
                          <a:latin typeface="Times New Roman"/>
                          <a:cs typeface="Times New Roman"/>
                        </a:rPr>
                        <a:t>and</a:t>
                      </a:r>
                      <a:r>
                        <a:rPr sz="1400" b="1" spc="-10" dirty="0">
                          <a:latin typeface="Times New Roman"/>
                          <a:cs typeface="Times New Roman"/>
                        </a:rPr>
                        <a:t> Innovation</a:t>
                      </a:r>
                      <a:endParaRPr sz="1400">
                        <a:latin typeface="Times New Roman"/>
                        <a:cs typeface="Times New Roman"/>
                      </a:endParaRPr>
                    </a:p>
                  </a:txBody>
                  <a:tcPr marL="0" marR="0" marT="191135" marB="0"/>
                </a:tc>
                <a:tc>
                  <a:txBody>
                    <a:bodyPr/>
                    <a:lstStyle/>
                    <a:p>
                      <a:pPr marL="79375" marR="24130" algn="just">
                        <a:lnSpc>
                          <a:spcPct val="103800"/>
                        </a:lnSpc>
                        <a:spcBef>
                          <a:spcPts val="409"/>
                        </a:spcBef>
                      </a:pPr>
                      <a:r>
                        <a:rPr sz="1400" dirty="0">
                          <a:latin typeface="Times New Roman"/>
                          <a:cs typeface="Times New Roman"/>
                        </a:rPr>
                        <a:t>Encouraging</a:t>
                      </a:r>
                      <a:r>
                        <a:rPr sz="1400" spc="170" dirty="0">
                          <a:latin typeface="Times New Roman"/>
                          <a:cs typeface="Times New Roman"/>
                        </a:rPr>
                        <a:t> </a:t>
                      </a:r>
                      <a:r>
                        <a:rPr sz="1400" dirty="0">
                          <a:latin typeface="Times New Roman"/>
                          <a:cs typeface="Times New Roman"/>
                        </a:rPr>
                        <a:t>faculty</a:t>
                      </a:r>
                      <a:r>
                        <a:rPr sz="1400" spc="155" dirty="0">
                          <a:latin typeface="Times New Roman"/>
                          <a:cs typeface="Times New Roman"/>
                        </a:rPr>
                        <a:t> </a:t>
                      </a:r>
                      <a:r>
                        <a:rPr sz="1400" dirty="0">
                          <a:latin typeface="Times New Roman"/>
                          <a:cs typeface="Times New Roman"/>
                        </a:rPr>
                        <a:t>and</a:t>
                      </a:r>
                      <a:r>
                        <a:rPr sz="1400" spc="170" dirty="0">
                          <a:latin typeface="Times New Roman"/>
                          <a:cs typeface="Times New Roman"/>
                        </a:rPr>
                        <a:t> </a:t>
                      </a:r>
                      <a:r>
                        <a:rPr sz="1400" dirty="0">
                          <a:latin typeface="Times New Roman"/>
                          <a:cs typeface="Times New Roman"/>
                        </a:rPr>
                        <a:t>students</a:t>
                      </a:r>
                      <a:r>
                        <a:rPr sz="1400" spc="185" dirty="0">
                          <a:latin typeface="Times New Roman"/>
                          <a:cs typeface="Times New Roman"/>
                        </a:rPr>
                        <a:t> </a:t>
                      </a:r>
                      <a:r>
                        <a:rPr sz="1400" dirty="0">
                          <a:latin typeface="Times New Roman"/>
                          <a:cs typeface="Times New Roman"/>
                        </a:rPr>
                        <a:t>to</a:t>
                      </a:r>
                      <a:r>
                        <a:rPr sz="1400" spc="170" dirty="0">
                          <a:latin typeface="Times New Roman"/>
                          <a:cs typeface="Times New Roman"/>
                        </a:rPr>
                        <a:t> </a:t>
                      </a:r>
                      <a:r>
                        <a:rPr sz="1400" spc="-10" dirty="0">
                          <a:latin typeface="Times New Roman"/>
                          <a:cs typeface="Times New Roman"/>
                        </a:rPr>
                        <a:t>undertake cutting-</a:t>
                      </a:r>
                      <a:r>
                        <a:rPr sz="1400" dirty="0">
                          <a:latin typeface="Times New Roman"/>
                          <a:cs typeface="Times New Roman"/>
                        </a:rPr>
                        <a:t>edge</a:t>
                      </a:r>
                      <a:r>
                        <a:rPr sz="1400" spc="335" dirty="0">
                          <a:latin typeface="Times New Roman"/>
                          <a:cs typeface="Times New Roman"/>
                        </a:rPr>
                        <a:t>  </a:t>
                      </a:r>
                      <a:r>
                        <a:rPr sz="1400" dirty="0">
                          <a:latin typeface="Times New Roman"/>
                          <a:cs typeface="Times New Roman"/>
                        </a:rPr>
                        <a:t>research,</a:t>
                      </a:r>
                      <a:r>
                        <a:rPr sz="1400" spc="345" dirty="0">
                          <a:latin typeface="Times New Roman"/>
                          <a:cs typeface="Times New Roman"/>
                        </a:rPr>
                        <a:t>  </a:t>
                      </a:r>
                      <a:r>
                        <a:rPr sz="1400" dirty="0">
                          <a:latin typeface="Times New Roman"/>
                          <a:cs typeface="Times New Roman"/>
                        </a:rPr>
                        <a:t>publish</a:t>
                      </a:r>
                      <a:r>
                        <a:rPr sz="1400" spc="335" dirty="0">
                          <a:latin typeface="Times New Roman"/>
                          <a:cs typeface="Times New Roman"/>
                        </a:rPr>
                        <a:t>  </a:t>
                      </a:r>
                      <a:r>
                        <a:rPr sz="1400" dirty="0">
                          <a:latin typeface="Times New Roman"/>
                          <a:cs typeface="Times New Roman"/>
                        </a:rPr>
                        <a:t>in</a:t>
                      </a:r>
                      <a:r>
                        <a:rPr sz="1400" spc="320" dirty="0">
                          <a:latin typeface="Times New Roman"/>
                          <a:cs typeface="Times New Roman"/>
                        </a:rPr>
                        <a:t>  </a:t>
                      </a:r>
                      <a:r>
                        <a:rPr sz="1400" spc="-10" dirty="0">
                          <a:latin typeface="Times New Roman"/>
                          <a:cs typeface="Times New Roman"/>
                        </a:rPr>
                        <a:t>reputed </a:t>
                      </a:r>
                      <a:r>
                        <a:rPr sz="1400" dirty="0">
                          <a:latin typeface="Times New Roman"/>
                          <a:cs typeface="Times New Roman"/>
                        </a:rPr>
                        <a:t>journals,</a:t>
                      </a:r>
                      <a:r>
                        <a:rPr sz="1400" spc="135" dirty="0">
                          <a:latin typeface="Times New Roman"/>
                          <a:cs typeface="Times New Roman"/>
                        </a:rPr>
                        <a:t>  </a:t>
                      </a:r>
                      <a:r>
                        <a:rPr sz="1400" dirty="0">
                          <a:latin typeface="Times New Roman"/>
                          <a:cs typeface="Times New Roman"/>
                        </a:rPr>
                        <a:t>and</a:t>
                      </a:r>
                      <a:r>
                        <a:rPr sz="1400" spc="130" dirty="0">
                          <a:latin typeface="Times New Roman"/>
                          <a:cs typeface="Times New Roman"/>
                        </a:rPr>
                        <a:t>  </a:t>
                      </a:r>
                      <a:r>
                        <a:rPr sz="1400" dirty="0">
                          <a:latin typeface="Times New Roman"/>
                          <a:cs typeface="Times New Roman"/>
                        </a:rPr>
                        <a:t>develop</a:t>
                      </a:r>
                      <a:r>
                        <a:rPr sz="1400" spc="130" dirty="0">
                          <a:latin typeface="Times New Roman"/>
                          <a:cs typeface="Times New Roman"/>
                        </a:rPr>
                        <a:t>  </a:t>
                      </a:r>
                      <a:r>
                        <a:rPr sz="1400" dirty="0">
                          <a:latin typeface="Times New Roman"/>
                          <a:cs typeface="Times New Roman"/>
                        </a:rPr>
                        <a:t>innovative</a:t>
                      </a:r>
                      <a:r>
                        <a:rPr sz="1400" spc="140" dirty="0">
                          <a:latin typeface="Times New Roman"/>
                          <a:cs typeface="Times New Roman"/>
                        </a:rPr>
                        <a:t> </a:t>
                      </a:r>
                      <a:r>
                        <a:rPr lang="en-US" sz="1400" spc="140" baseline="0" dirty="0" smtClean="0">
                          <a:latin typeface="Times New Roman"/>
                          <a:cs typeface="Times New Roman"/>
                        </a:rPr>
                        <a:t> educational programs. Like FDP’s, Orientation programs and Seminars.</a:t>
                      </a:r>
                      <a:endParaRPr sz="1400" dirty="0">
                        <a:latin typeface="Times New Roman"/>
                        <a:cs typeface="Times New Roman"/>
                      </a:endParaRPr>
                    </a:p>
                  </a:txBody>
                  <a:tcPr marL="0" marR="0" marT="52069" marB="0"/>
                </a:tc>
              </a:tr>
              <a:tr h="1022350">
                <a:tc>
                  <a:txBody>
                    <a:bodyPr/>
                    <a:lstStyle/>
                    <a:p>
                      <a:pPr>
                        <a:lnSpc>
                          <a:spcPct val="100000"/>
                        </a:lnSpc>
                        <a:spcBef>
                          <a:spcPts val="1525"/>
                        </a:spcBef>
                      </a:pPr>
                      <a:endParaRPr sz="1400">
                        <a:latin typeface="Times New Roman"/>
                        <a:cs typeface="Times New Roman"/>
                      </a:endParaRPr>
                    </a:p>
                    <a:p>
                      <a:pPr marL="31750">
                        <a:lnSpc>
                          <a:spcPct val="100000"/>
                        </a:lnSpc>
                        <a:spcBef>
                          <a:spcPts val="5"/>
                        </a:spcBef>
                      </a:pPr>
                      <a:r>
                        <a:rPr sz="1400" b="1" dirty="0">
                          <a:latin typeface="Times New Roman"/>
                          <a:cs typeface="Times New Roman"/>
                        </a:rPr>
                        <a:t>5.</a:t>
                      </a:r>
                      <a:r>
                        <a:rPr sz="1400" b="1" spc="-30" dirty="0">
                          <a:latin typeface="Times New Roman"/>
                          <a:cs typeface="Times New Roman"/>
                        </a:rPr>
                        <a:t> </a:t>
                      </a:r>
                      <a:r>
                        <a:rPr sz="1400" b="1" dirty="0">
                          <a:latin typeface="Times New Roman"/>
                          <a:cs typeface="Times New Roman"/>
                        </a:rPr>
                        <a:t>Competent</a:t>
                      </a:r>
                      <a:r>
                        <a:rPr sz="1400" b="1" spc="-45" dirty="0">
                          <a:latin typeface="Times New Roman"/>
                          <a:cs typeface="Times New Roman"/>
                        </a:rPr>
                        <a:t> </a:t>
                      </a:r>
                      <a:r>
                        <a:rPr sz="1400" b="1" spc="-10" dirty="0">
                          <a:latin typeface="Times New Roman"/>
                          <a:cs typeface="Times New Roman"/>
                        </a:rPr>
                        <a:t>Professionals</a:t>
                      </a:r>
                      <a:endParaRPr sz="1400">
                        <a:latin typeface="Times New Roman"/>
                        <a:cs typeface="Times New Roman"/>
                      </a:endParaRPr>
                    </a:p>
                  </a:txBody>
                  <a:tcPr marL="0" marR="0" marT="193675" marB="0"/>
                </a:tc>
                <a:tc>
                  <a:txBody>
                    <a:bodyPr/>
                    <a:lstStyle/>
                    <a:p>
                      <a:pPr marL="79375" marR="27305" algn="just">
                        <a:lnSpc>
                          <a:spcPct val="103800"/>
                        </a:lnSpc>
                        <a:spcBef>
                          <a:spcPts val="409"/>
                        </a:spcBef>
                      </a:pPr>
                      <a:r>
                        <a:rPr sz="1400" dirty="0">
                          <a:latin typeface="Times New Roman"/>
                          <a:cs typeface="Times New Roman"/>
                        </a:rPr>
                        <a:t>Developing</a:t>
                      </a:r>
                      <a:r>
                        <a:rPr sz="1400" spc="190" dirty="0">
                          <a:latin typeface="Times New Roman"/>
                          <a:cs typeface="Times New Roman"/>
                        </a:rPr>
                        <a:t> </a:t>
                      </a:r>
                      <a:r>
                        <a:rPr sz="1400" dirty="0">
                          <a:latin typeface="Times New Roman"/>
                          <a:cs typeface="Times New Roman"/>
                        </a:rPr>
                        <a:t>skilled</a:t>
                      </a:r>
                      <a:r>
                        <a:rPr sz="1400" spc="220" dirty="0">
                          <a:latin typeface="Times New Roman"/>
                          <a:cs typeface="Times New Roman"/>
                        </a:rPr>
                        <a:t> </a:t>
                      </a:r>
                      <a:r>
                        <a:rPr sz="1400" dirty="0">
                          <a:latin typeface="Times New Roman"/>
                          <a:cs typeface="Times New Roman"/>
                        </a:rPr>
                        <a:t>graduates</a:t>
                      </a:r>
                      <a:r>
                        <a:rPr sz="1400" spc="225" dirty="0">
                          <a:latin typeface="Times New Roman"/>
                          <a:cs typeface="Times New Roman"/>
                        </a:rPr>
                        <a:t> </a:t>
                      </a:r>
                      <a:r>
                        <a:rPr sz="1400" dirty="0">
                          <a:latin typeface="Times New Roman"/>
                          <a:cs typeface="Times New Roman"/>
                        </a:rPr>
                        <a:t>who</a:t>
                      </a:r>
                      <a:r>
                        <a:rPr sz="1400" spc="215" dirty="0">
                          <a:latin typeface="Times New Roman"/>
                          <a:cs typeface="Times New Roman"/>
                        </a:rPr>
                        <a:t> </a:t>
                      </a:r>
                      <a:r>
                        <a:rPr sz="1400" dirty="0">
                          <a:latin typeface="Times New Roman"/>
                          <a:cs typeface="Times New Roman"/>
                        </a:rPr>
                        <a:t>are</a:t>
                      </a:r>
                      <a:r>
                        <a:rPr sz="1400" spc="220" dirty="0">
                          <a:latin typeface="Times New Roman"/>
                          <a:cs typeface="Times New Roman"/>
                        </a:rPr>
                        <a:t> </a:t>
                      </a:r>
                      <a:r>
                        <a:rPr sz="1400" spc="-10" dirty="0">
                          <a:latin typeface="Times New Roman"/>
                          <a:cs typeface="Times New Roman"/>
                        </a:rPr>
                        <a:t>capable </a:t>
                      </a:r>
                      <a:r>
                        <a:rPr sz="1400" dirty="0">
                          <a:latin typeface="Times New Roman"/>
                          <a:cs typeface="Times New Roman"/>
                        </a:rPr>
                        <a:t>of</a:t>
                      </a:r>
                      <a:r>
                        <a:rPr sz="1400" spc="355" dirty="0">
                          <a:latin typeface="Times New Roman"/>
                          <a:cs typeface="Times New Roman"/>
                        </a:rPr>
                        <a:t>   </a:t>
                      </a:r>
                      <a:r>
                        <a:rPr sz="1400" dirty="0">
                          <a:latin typeface="Times New Roman"/>
                          <a:cs typeface="Times New Roman"/>
                        </a:rPr>
                        <a:t>contributing</a:t>
                      </a:r>
                      <a:r>
                        <a:rPr sz="1400" spc="375" dirty="0">
                          <a:latin typeface="Times New Roman"/>
                          <a:cs typeface="Times New Roman"/>
                        </a:rPr>
                        <a:t>   </a:t>
                      </a:r>
                      <a:r>
                        <a:rPr sz="1400" dirty="0">
                          <a:latin typeface="Times New Roman"/>
                          <a:cs typeface="Times New Roman"/>
                        </a:rPr>
                        <a:t>meaningfully</a:t>
                      </a:r>
                      <a:r>
                        <a:rPr sz="1400" spc="370" dirty="0">
                          <a:latin typeface="Times New Roman"/>
                          <a:cs typeface="Times New Roman"/>
                        </a:rPr>
                        <a:t>   </a:t>
                      </a:r>
                      <a:r>
                        <a:rPr sz="1400" dirty="0">
                          <a:latin typeface="Times New Roman"/>
                          <a:cs typeface="Times New Roman"/>
                        </a:rPr>
                        <a:t>to</a:t>
                      </a:r>
                      <a:r>
                        <a:rPr sz="1400" spc="375" dirty="0">
                          <a:latin typeface="Times New Roman"/>
                          <a:cs typeface="Times New Roman"/>
                        </a:rPr>
                        <a:t>  </a:t>
                      </a:r>
                      <a:r>
                        <a:rPr lang="en-US" sz="1400" spc="375" dirty="0" smtClean="0">
                          <a:latin typeface="Times New Roman"/>
                          <a:cs typeface="Times New Roman"/>
                        </a:rPr>
                        <a:t>become</a:t>
                      </a:r>
                      <a:r>
                        <a:rPr lang="en-US" sz="1400" spc="375" baseline="0" dirty="0" smtClean="0">
                          <a:latin typeface="Times New Roman"/>
                          <a:cs typeface="Times New Roman"/>
                        </a:rPr>
                        <a:t> a good teacher and work for people wellbeing.</a:t>
                      </a:r>
                      <a:endParaRPr sz="1400" dirty="0">
                        <a:latin typeface="Times New Roman"/>
                        <a:cs typeface="Times New Roman"/>
                      </a:endParaRPr>
                    </a:p>
                  </a:txBody>
                  <a:tcPr marL="0" marR="0" marT="52069" marB="0"/>
                </a:tc>
              </a:tr>
              <a:tr h="580390">
                <a:tc>
                  <a:txBody>
                    <a:bodyPr/>
                    <a:lstStyle/>
                    <a:p>
                      <a:pPr marL="31750">
                        <a:lnSpc>
                          <a:spcPct val="100000"/>
                        </a:lnSpc>
                        <a:spcBef>
                          <a:spcPts val="1395"/>
                        </a:spcBef>
                      </a:pPr>
                      <a:r>
                        <a:rPr sz="1400" b="1" dirty="0">
                          <a:latin typeface="Times New Roman"/>
                          <a:cs typeface="Times New Roman"/>
                        </a:rPr>
                        <a:t>6.</a:t>
                      </a:r>
                      <a:r>
                        <a:rPr sz="1400" b="1" spc="-15" dirty="0">
                          <a:latin typeface="Times New Roman"/>
                          <a:cs typeface="Times New Roman"/>
                        </a:rPr>
                        <a:t> </a:t>
                      </a:r>
                      <a:r>
                        <a:rPr sz="1400" b="1" dirty="0">
                          <a:latin typeface="Times New Roman"/>
                          <a:cs typeface="Times New Roman"/>
                        </a:rPr>
                        <a:t>Ethical</a:t>
                      </a:r>
                      <a:r>
                        <a:rPr sz="1400" b="1" spc="-25" dirty="0">
                          <a:latin typeface="Times New Roman"/>
                          <a:cs typeface="Times New Roman"/>
                        </a:rPr>
                        <a:t> </a:t>
                      </a:r>
                      <a:r>
                        <a:rPr sz="1400" b="1" spc="-10" dirty="0">
                          <a:latin typeface="Times New Roman"/>
                          <a:cs typeface="Times New Roman"/>
                        </a:rPr>
                        <a:t>Values</a:t>
                      </a:r>
                      <a:endParaRPr sz="1400">
                        <a:latin typeface="Times New Roman"/>
                        <a:cs typeface="Times New Roman"/>
                      </a:endParaRPr>
                    </a:p>
                  </a:txBody>
                  <a:tcPr marL="0" marR="0" marT="177165" marB="0"/>
                </a:tc>
                <a:tc>
                  <a:txBody>
                    <a:bodyPr/>
                    <a:lstStyle/>
                    <a:p>
                      <a:pPr marL="79375" marR="27305">
                        <a:lnSpc>
                          <a:spcPct val="104299"/>
                        </a:lnSpc>
                        <a:spcBef>
                          <a:spcPts val="414"/>
                        </a:spcBef>
                      </a:pPr>
                      <a:r>
                        <a:rPr sz="1400" dirty="0">
                          <a:latin typeface="Times New Roman"/>
                          <a:cs typeface="Times New Roman"/>
                        </a:rPr>
                        <a:t>Promoting</a:t>
                      </a:r>
                      <a:r>
                        <a:rPr sz="1400" spc="10" dirty="0">
                          <a:latin typeface="Times New Roman"/>
                          <a:cs typeface="Times New Roman"/>
                        </a:rPr>
                        <a:t> </a:t>
                      </a:r>
                      <a:r>
                        <a:rPr sz="1400" dirty="0">
                          <a:latin typeface="Times New Roman"/>
                          <a:cs typeface="Times New Roman"/>
                        </a:rPr>
                        <a:t>honesty,</a:t>
                      </a:r>
                      <a:r>
                        <a:rPr sz="1400" spc="45" dirty="0">
                          <a:latin typeface="Times New Roman"/>
                          <a:cs typeface="Times New Roman"/>
                        </a:rPr>
                        <a:t> </a:t>
                      </a:r>
                      <a:r>
                        <a:rPr sz="1400" dirty="0">
                          <a:latin typeface="Times New Roman"/>
                          <a:cs typeface="Times New Roman"/>
                        </a:rPr>
                        <a:t>integrity,</a:t>
                      </a:r>
                      <a:r>
                        <a:rPr sz="1400" spc="20" dirty="0">
                          <a:latin typeface="Times New Roman"/>
                          <a:cs typeface="Times New Roman"/>
                        </a:rPr>
                        <a:t> </a:t>
                      </a:r>
                      <a:r>
                        <a:rPr sz="1400" dirty="0">
                          <a:latin typeface="Times New Roman"/>
                          <a:cs typeface="Times New Roman"/>
                        </a:rPr>
                        <a:t>and</a:t>
                      </a:r>
                      <a:r>
                        <a:rPr sz="1400" spc="15" dirty="0">
                          <a:latin typeface="Times New Roman"/>
                          <a:cs typeface="Times New Roman"/>
                        </a:rPr>
                        <a:t> </a:t>
                      </a:r>
                      <a:r>
                        <a:rPr sz="1400" spc="-10" dirty="0">
                          <a:latin typeface="Times New Roman"/>
                          <a:cs typeface="Times New Roman"/>
                        </a:rPr>
                        <a:t>responsibility </a:t>
                      </a:r>
                      <a:r>
                        <a:rPr sz="1400" dirty="0">
                          <a:latin typeface="Times New Roman"/>
                          <a:cs typeface="Times New Roman"/>
                        </a:rPr>
                        <a:t>in</a:t>
                      </a:r>
                      <a:r>
                        <a:rPr sz="1400" spc="-60" dirty="0">
                          <a:latin typeface="Times New Roman"/>
                          <a:cs typeface="Times New Roman"/>
                        </a:rPr>
                        <a:t> </a:t>
                      </a:r>
                      <a:r>
                        <a:rPr sz="1400" dirty="0">
                          <a:latin typeface="Times New Roman"/>
                          <a:cs typeface="Times New Roman"/>
                        </a:rPr>
                        <a:t>both</a:t>
                      </a:r>
                      <a:r>
                        <a:rPr sz="1400" spc="-55" dirty="0">
                          <a:latin typeface="Times New Roman"/>
                          <a:cs typeface="Times New Roman"/>
                        </a:rPr>
                        <a:t> </a:t>
                      </a:r>
                      <a:r>
                        <a:rPr sz="1400" dirty="0">
                          <a:latin typeface="Times New Roman"/>
                          <a:cs typeface="Times New Roman"/>
                        </a:rPr>
                        <a:t>academic</a:t>
                      </a:r>
                      <a:r>
                        <a:rPr sz="1400" spc="-30"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dirty="0">
                          <a:latin typeface="Times New Roman"/>
                          <a:cs typeface="Times New Roman"/>
                        </a:rPr>
                        <a:t>professional</a:t>
                      </a:r>
                      <a:r>
                        <a:rPr sz="1400" spc="-60" dirty="0">
                          <a:latin typeface="Times New Roman"/>
                          <a:cs typeface="Times New Roman"/>
                        </a:rPr>
                        <a:t> </a:t>
                      </a:r>
                      <a:r>
                        <a:rPr sz="1400" spc="-10" dirty="0">
                          <a:latin typeface="Times New Roman"/>
                          <a:cs typeface="Times New Roman"/>
                        </a:rPr>
                        <a:t>conduct.</a:t>
                      </a:r>
                      <a:endParaRPr sz="1400">
                        <a:latin typeface="Times New Roman"/>
                        <a:cs typeface="Times New Roman"/>
                      </a:endParaRPr>
                    </a:p>
                  </a:txBody>
                  <a:tcPr marL="0" marR="0" marT="52704" marB="0"/>
                </a:tc>
              </a:tr>
              <a:tr h="720725">
                <a:tc>
                  <a:txBody>
                    <a:bodyPr/>
                    <a:lstStyle/>
                    <a:p>
                      <a:pPr>
                        <a:lnSpc>
                          <a:spcPct val="100000"/>
                        </a:lnSpc>
                        <a:spcBef>
                          <a:spcPts val="660"/>
                        </a:spcBef>
                      </a:pPr>
                      <a:endParaRPr sz="1400">
                        <a:latin typeface="Times New Roman"/>
                        <a:cs typeface="Times New Roman"/>
                      </a:endParaRPr>
                    </a:p>
                    <a:p>
                      <a:pPr marL="31750">
                        <a:lnSpc>
                          <a:spcPct val="100000"/>
                        </a:lnSpc>
                        <a:spcBef>
                          <a:spcPts val="5"/>
                        </a:spcBef>
                      </a:pPr>
                      <a:r>
                        <a:rPr sz="1400" b="1" dirty="0">
                          <a:latin typeface="Times New Roman"/>
                          <a:cs typeface="Times New Roman"/>
                        </a:rPr>
                        <a:t>7.</a:t>
                      </a:r>
                      <a:r>
                        <a:rPr sz="1400" b="1" spc="-25" dirty="0">
                          <a:latin typeface="Times New Roman"/>
                          <a:cs typeface="Times New Roman"/>
                        </a:rPr>
                        <a:t> </a:t>
                      </a:r>
                      <a:r>
                        <a:rPr sz="1400" b="1" dirty="0">
                          <a:latin typeface="Times New Roman"/>
                          <a:cs typeface="Times New Roman"/>
                        </a:rPr>
                        <a:t>Social</a:t>
                      </a:r>
                      <a:r>
                        <a:rPr sz="1400" b="1" spc="-45" dirty="0">
                          <a:latin typeface="Times New Roman"/>
                          <a:cs typeface="Times New Roman"/>
                        </a:rPr>
                        <a:t> </a:t>
                      </a:r>
                      <a:r>
                        <a:rPr sz="1400" b="1" spc="-10" dirty="0">
                          <a:latin typeface="Times New Roman"/>
                          <a:cs typeface="Times New Roman"/>
                        </a:rPr>
                        <a:t>Responsibility</a:t>
                      </a:r>
                      <a:endParaRPr sz="1400">
                        <a:latin typeface="Times New Roman"/>
                        <a:cs typeface="Times New Roman"/>
                      </a:endParaRPr>
                    </a:p>
                  </a:txBody>
                  <a:tcPr marL="0" marR="0" marT="83820" marB="0"/>
                </a:tc>
                <a:tc>
                  <a:txBody>
                    <a:bodyPr/>
                    <a:lstStyle/>
                    <a:p>
                      <a:pPr marL="79375" marR="26670" algn="just">
                        <a:lnSpc>
                          <a:spcPct val="104299"/>
                        </a:lnSpc>
                        <a:spcBef>
                          <a:spcPts val="320"/>
                        </a:spcBef>
                      </a:pPr>
                      <a:r>
                        <a:rPr sz="1400" dirty="0">
                          <a:latin typeface="Times New Roman"/>
                          <a:cs typeface="Times New Roman"/>
                        </a:rPr>
                        <a:t>Encouraging</a:t>
                      </a:r>
                      <a:r>
                        <a:rPr sz="1400" spc="370" dirty="0">
                          <a:latin typeface="Times New Roman"/>
                          <a:cs typeface="Times New Roman"/>
                        </a:rPr>
                        <a:t> </a:t>
                      </a:r>
                      <a:r>
                        <a:rPr sz="1400" dirty="0">
                          <a:latin typeface="Times New Roman"/>
                          <a:cs typeface="Times New Roman"/>
                        </a:rPr>
                        <a:t>students</a:t>
                      </a:r>
                      <a:r>
                        <a:rPr sz="1400" spc="409" dirty="0">
                          <a:latin typeface="Times New Roman"/>
                          <a:cs typeface="Times New Roman"/>
                        </a:rPr>
                        <a:t> </a:t>
                      </a:r>
                      <a:r>
                        <a:rPr sz="1400" dirty="0">
                          <a:latin typeface="Times New Roman"/>
                          <a:cs typeface="Times New Roman"/>
                        </a:rPr>
                        <a:t>and</a:t>
                      </a:r>
                      <a:r>
                        <a:rPr sz="1400" spc="400" dirty="0">
                          <a:latin typeface="Times New Roman"/>
                          <a:cs typeface="Times New Roman"/>
                        </a:rPr>
                        <a:t> </a:t>
                      </a:r>
                      <a:r>
                        <a:rPr sz="1400" dirty="0">
                          <a:latin typeface="Times New Roman"/>
                          <a:cs typeface="Times New Roman"/>
                        </a:rPr>
                        <a:t>staff</a:t>
                      </a:r>
                      <a:r>
                        <a:rPr sz="1400" spc="370" dirty="0">
                          <a:latin typeface="Times New Roman"/>
                          <a:cs typeface="Times New Roman"/>
                        </a:rPr>
                        <a:t> </a:t>
                      </a:r>
                      <a:r>
                        <a:rPr sz="1400" dirty="0">
                          <a:latin typeface="Times New Roman"/>
                          <a:cs typeface="Times New Roman"/>
                        </a:rPr>
                        <a:t>to</a:t>
                      </a:r>
                      <a:r>
                        <a:rPr sz="1400" spc="395" dirty="0">
                          <a:latin typeface="Times New Roman"/>
                          <a:cs typeface="Times New Roman"/>
                        </a:rPr>
                        <a:t> </a:t>
                      </a:r>
                      <a:r>
                        <a:rPr sz="1400" dirty="0">
                          <a:latin typeface="Times New Roman"/>
                          <a:cs typeface="Times New Roman"/>
                        </a:rPr>
                        <a:t>engage</a:t>
                      </a:r>
                      <a:r>
                        <a:rPr sz="1400" spc="405" dirty="0">
                          <a:latin typeface="Times New Roman"/>
                          <a:cs typeface="Times New Roman"/>
                        </a:rPr>
                        <a:t> </a:t>
                      </a:r>
                      <a:r>
                        <a:rPr sz="1400" spc="-25" dirty="0">
                          <a:latin typeface="Times New Roman"/>
                          <a:cs typeface="Times New Roman"/>
                        </a:rPr>
                        <a:t>in </a:t>
                      </a:r>
                      <a:r>
                        <a:rPr lang="en-US" sz="1400" dirty="0" smtClean="0">
                          <a:latin typeface="Times New Roman"/>
                          <a:cs typeface="Times New Roman"/>
                        </a:rPr>
                        <a:t>reaching rural areas and provide</a:t>
                      </a:r>
                      <a:r>
                        <a:rPr lang="en-US" sz="1400" baseline="0" dirty="0" smtClean="0">
                          <a:latin typeface="Times New Roman"/>
                          <a:cs typeface="Times New Roman"/>
                        </a:rPr>
                        <a:t> knowledge to then about awareness of education and how being educated is important in this society.</a:t>
                      </a:r>
                      <a:endParaRPr sz="1400" dirty="0">
                        <a:latin typeface="Times New Roman"/>
                        <a:cs typeface="Times New Roman"/>
                      </a:endParaRPr>
                    </a:p>
                  </a:txBody>
                  <a:tcPr marL="0" marR="0" marT="40640" marB="0"/>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787577"/>
            <a:ext cx="8885555" cy="7878566"/>
          </a:xfrm>
          <a:prstGeom prst="rect">
            <a:avLst/>
          </a:prstGeom>
        </p:spPr>
        <p:txBody>
          <a:bodyPr vert="horz" wrap="square" lIns="0" tIns="116839" rIns="0" bIns="0" rtlCol="0">
            <a:spAutoFit/>
          </a:bodyPr>
          <a:lstStyle/>
          <a:p>
            <a:pPr marL="12700" algn="just">
              <a:lnSpc>
                <a:spcPct val="100000"/>
              </a:lnSpc>
              <a:spcBef>
                <a:spcPts val="919"/>
              </a:spcBef>
            </a:pPr>
            <a:r>
              <a:rPr sz="1400" b="1" dirty="0">
                <a:latin typeface="Times New Roman"/>
                <a:cs typeface="Times New Roman"/>
              </a:rPr>
              <a:t>Purpose</a:t>
            </a:r>
            <a:r>
              <a:rPr sz="1400" b="1" spc="-30" dirty="0">
                <a:latin typeface="Times New Roman"/>
                <a:cs typeface="Times New Roman"/>
              </a:rPr>
              <a:t> </a:t>
            </a:r>
            <a:r>
              <a:rPr sz="1400" b="1" dirty="0">
                <a:latin typeface="Times New Roman"/>
                <a:cs typeface="Times New Roman"/>
              </a:rPr>
              <a:t>of</a:t>
            </a:r>
            <a:r>
              <a:rPr sz="1400" b="1" spc="-35" dirty="0">
                <a:latin typeface="Times New Roman"/>
                <a:cs typeface="Times New Roman"/>
              </a:rPr>
              <a:t> </a:t>
            </a:r>
            <a:r>
              <a:rPr sz="1400" b="1" dirty="0">
                <a:latin typeface="Times New Roman"/>
                <a:cs typeface="Times New Roman"/>
              </a:rPr>
              <a:t>This</a:t>
            </a:r>
            <a:r>
              <a:rPr sz="1400" b="1" spc="-50" dirty="0">
                <a:latin typeface="Times New Roman"/>
                <a:cs typeface="Times New Roman"/>
              </a:rPr>
              <a:t> </a:t>
            </a:r>
            <a:r>
              <a:rPr sz="1400" b="1" spc="-10" dirty="0">
                <a:latin typeface="Times New Roman"/>
                <a:cs typeface="Times New Roman"/>
              </a:rPr>
              <a:t>Vision:</a:t>
            </a:r>
            <a:endParaRPr sz="1400" dirty="0">
              <a:latin typeface="Times New Roman"/>
              <a:cs typeface="Times New Roman"/>
            </a:endParaRPr>
          </a:p>
          <a:p>
            <a:pPr marL="12700" marR="5080" algn="just">
              <a:lnSpc>
                <a:spcPct val="103600"/>
              </a:lnSpc>
              <a:spcBef>
                <a:spcPts val="760"/>
              </a:spcBef>
            </a:pPr>
            <a:r>
              <a:rPr sz="1400" dirty="0">
                <a:latin typeface="Times New Roman"/>
                <a:cs typeface="Times New Roman"/>
              </a:rPr>
              <a:t>This</a:t>
            </a:r>
            <a:r>
              <a:rPr sz="1400" spc="-10" dirty="0">
                <a:latin typeface="Times New Roman"/>
                <a:cs typeface="Times New Roman"/>
              </a:rPr>
              <a:t> </a:t>
            </a:r>
            <a:r>
              <a:rPr sz="1400" dirty="0">
                <a:latin typeface="Times New Roman"/>
                <a:cs typeface="Times New Roman"/>
              </a:rPr>
              <a:t>vision</a:t>
            </a:r>
            <a:r>
              <a:rPr sz="1400" spc="-20" dirty="0">
                <a:latin typeface="Times New Roman"/>
                <a:cs typeface="Times New Roman"/>
              </a:rPr>
              <a:t> </a:t>
            </a:r>
            <a:r>
              <a:rPr sz="1400" dirty="0">
                <a:latin typeface="Times New Roman"/>
                <a:cs typeface="Times New Roman"/>
              </a:rPr>
              <a:t>guides</a:t>
            </a:r>
            <a:r>
              <a:rPr sz="1400" spc="-5" dirty="0">
                <a:latin typeface="Times New Roman"/>
                <a:cs typeface="Times New Roman"/>
              </a:rPr>
              <a:t> </a:t>
            </a:r>
            <a:r>
              <a:rPr sz="1400" spc="-10" dirty="0">
                <a:latin typeface="Times New Roman"/>
                <a:cs typeface="Times New Roman"/>
              </a:rPr>
              <a:t>long-</a:t>
            </a:r>
            <a:r>
              <a:rPr sz="1400" dirty="0">
                <a:latin typeface="Times New Roman"/>
                <a:cs typeface="Times New Roman"/>
              </a:rPr>
              <a:t>term</a:t>
            </a:r>
            <a:r>
              <a:rPr sz="1400" spc="-40" dirty="0">
                <a:latin typeface="Times New Roman"/>
                <a:cs typeface="Times New Roman"/>
              </a:rPr>
              <a:t> </a:t>
            </a:r>
            <a:r>
              <a:rPr sz="1400" spc="-10" dirty="0">
                <a:latin typeface="Times New Roman"/>
                <a:cs typeface="Times New Roman"/>
              </a:rPr>
              <a:t>institutional</a:t>
            </a:r>
            <a:r>
              <a:rPr sz="1400" spc="-35" dirty="0">
                <a:latin typeface="Times New Roman"/>
                <a:cs typeface="Times New Roman"/>
              </a:rPr>
              <a:t> </a:t>
            </a:r>
            <a:r>
              <a:rPr sz="1400" dirty="0">
                <a:latin typeface="Times New Roman"/>
                <a:cs typeface="Times New Roman"/>
              </a:rPr>
              <a:t>planning,</a:t>
            </a:r>
            <a:r>
              <a:rPr sz="1400" spc="-15" dirty="0">
                <a:latin typeface="Times New Roman"/>
                <a:cs typeface="Times New Roman"/>
              </a:rPr>
              <a:t> </a:t>
            </a:r>
            <a:r>
              <a:rPr sz="1400" dirty="0">
                <a:latin typeface="Times New Roman"/>
                <a:cs typeface="Times New Roman"/>
              </a:rPr>
              <a:t>resource</a:t>
            </a:r>
            <a:r>
              <a:rPr sz="1400" spc="-15" dirty="0">
                <a:latin typeface="Times New Roman"/>
                <a:cs typeface="Times New Roman"/>
              </a:rPr>
              <a:t> </a:t>
            </a:r>
            <a:r>
              <a:rPr sz="1400" dirty="0">
                <a:latin typeface="Times New Roman"/>
                <a:cs typeface="Times New Roman"/>
              </a:rPr>
              <a:t>allocation,</a:t>
            </a:r>
            <a:r>
              <a:rPr sz="1400" spc="-5" dirty="0">
                <a:latin typeface="Times New Roman"/>
                <a:cs typeface="Times New Roman"/>
              </a:rPr>
              <a:t> </a:t>
            </a:r>
            <a:r>
              <a:rPr sz="1400" dirty="0">
                <a:latin typeface="Times New Roman"/>
                <a:cs typeface="Times New Roman"/>
              </a:rPr>
              <a:t>and</a:t>
            </a:r>
            <a:r>
              <a:rPr sz="1400" spc="-20" dirty="0">
                <a:latin typeface="Times New Roman"/>
                <a:cs typeface="Times New Roman"/>
              </a:rPr>
              <a:t> </a:t>
            </a:r>
            <a:r>
              <a:rPr sz="1400" dirty="0">
                <a:latin typeface="Times New Roman"/>
                <a:cs typeface="Times New Roman"/>
              </a:rPr>
              <a:t>academic</a:t>
            </a:r>
            <a:r>
              <a:rPr sz="1400" spc="10" dirty="0">
                <a:latin typeface="Times New Roman"/>
                <a:cs typeface="Times New Roman"/>
              </a:rPr>
              <a:t> </a:t>
            </a:r>
            <a:r>
              <a:rPr sz="1400" dirty="0">
                <a:latin typeface="Times New Roman"/>
                <a:cs typeface="Times New Roman"/>
              </a:rPr>
              <a:t>strategies.</a:t>
            </a:r>
            <a:r>
              <a:rPr sz="1400" spc="-10" dirty="0">
                <a:latin typeface="Times New Roman"/>
                <a:cs typeface="Times New Roman"/>
              </a:rPr>
              <a:t> </a:t>
            </a:r>
            <a:r>
              <a:rPr sz="1400" dirty="0">
                <a:latin typeface="Times New Roman"/>
                <a:cs typeface="Times New Roman"/>
              </a:rPr>
              <a:t>It</a:t>
            </a:r>
            <a:r>
              <a:rPr sz="1400" spc="-15" dirty="0">
                <a:latin typeface="Times New Roman"/>
                <a:cs typeface="Times New Roman"/>
              </a:rPr>
              <a:t> </a:t>
            </a:r>
            <a:r>
              <a:rPr sz="1400" dirty="0">
                <a:latin typeface="Times New Roman"/>
                <a:cs typeface="Times New Roman"/>
              </a:rPr>
              <a:t>ensures</a:t>
            </a:r>
            <a:r>
              <a:rPr sz="1400" spc="-10" dirty="0">
                <a:latin typeface="Times New Roman"/>
                <a:cs typeface="Times New Roman"/>
              </a:rPr>
              <a:t> </a:t>
            </a:r>
            <a:r>
              <a:rPr sz="1400" dirty="0">
                <a:latin typeface="Times New Roman"/>
                <a:cs typeface="Times New Roman"/>
              </a:rPr>
              <a:t>that</a:t>
            </a:r>
            <a:r>
              <a:rPr sz="1400" spc="-20" dirty="0">
                <a:latin typeface="Times New Roman"/>
                <a:cs typeface="Times New Roman"/>
              </a:rPr>
              <a:t> </a:t>
            </a:r>
            <a:r>
              <a:rPr sz="1400" dirty="0">
                <a:latin typeface="Times New Roman"/>
                <a:cs typeface="Times New Roman"/>
              </a:rPr>
              <a:t>every</a:t>
            </a:r>
            <a:r>
              <a:rPr sz="1400" spc="-40" dirty="0">
                <a:latin typeface="Times New Roman"/>
                <a:cs typeface="Times New Roman"/>
              </a:rPr>
              <a:t> </a:t>
            </a:r>
            <a:r>
              <a:rPr sz="1400" spc="-10" dirty="0">
                <a:latin typeface="Times New Roman"/>
                <a:cs typeface="Times New Roman"/>
              </a:rPr>
              <a:t>action </a:t>
            </a:r>
            <a:r>
              <a:rPr sz="1400" dirty="0">
                <a:latin typeface="Times New Roman"/>
                <a:cs typeface="Times New Roman"/>
              </a:rPr>
              <a:t>taken</a:t>
            </a:r>
            <a:r>
              <a:rPr sz="1400" spc="90" dirty="0">
                <a:latin typeface="Times New Roman"/>
                <a:cs typeface="Times New Roman"/>
              </a:rPr>
              <a:t> </a:t>
            </a:r>
            <a:r>
              <a:rPr sz="1400" dirty="0">
                <a:latin typeface="Times New Roman"/>
                <a:cs typeface="Times New Roman"/>
              </a:rPr>
              <a:t>over</a:t>
            </a:r>
            <a:r>
              <a:rPr sz="1400" spc="110" dirty="0">
                <a:latin typeface="Times New Roman"/>
                <a:cs typeface="Times New Roman"/>
              </a:rPr>
              <a:t> </a:t>
            </a:r>
            <a:r>
              <a:rPr sz="1400" dirty="0">
                <a:latin typeface="Times New Roman"/>
                <a:cs typeface="Times New Roman"/>
              </a:rPr>
              <a:t>2024–2029</a:t>
            </a:r>
            <a:r>
              <a:rPr sz="1400" spc="110" dirty="0">
                <a:latin typeface="Times New Roman"/>
                <a:cs typeface="Times New Roman"/>
              </a:rPr>
              <a:t> </a:t>
            </a:r>
            <a:r>
              <a:rPr sz="1400" dirty="0">
                <a:latin typeface="Times New Roman"/>
                <a:cs typeface="Times New Roman"/>
              </a:rPr>
              <a:t>aligns</a:t>
            </a:r>
            <a:r>
              <a:rPr sz="1400" spc="125" dirty="0">
                <a:latin typeface="Times New Roman"/>
                <a:cs typeface="Times New Roman"/>
              </a:rPr>
              <a:t> </a:t>
            </a:r>
            <a:r>
              <a:rPr sz="1400" dirty="0">
                <a:latin typeface="Times New Roman"/>
                <a:cs typeface="Times New Roman"/>
              </a:rPr>
              <a:t>with</a:t>
            </a:r>
            <a:r>
              <a:rPr sz="1400" spc="90" dirty="0">
                <a:latin typeface="Times New Roman"/>
                <a:cs typeface="Times New Roman"/>
              </a:rPr>
              <a:t> </a:t>
            </a:r>
            <a:r>
              <a:rPr sz="1400" dirty="0">
                <a:latin typeface="Times New Roman"/>
                <a:cs typeface="Times New Roman"/>
              </a:rPr>
              <a:t>the</a:t>
            </a:r>
            <a:r>
              <a:rPr sz="1400" spc="120" dirty="0">
                <a:latin typeface="Times New Roman"/>
                <a:cs typeface="Times New Roman"/>
              </a:rPr>
              <a:t> </a:t>
            </a:r>
            <a:r>
              <a:rPr sz="1400" dirty="0">
                <a:latin typeface="Times New Roman"/>
                <a:cs typeface="Times New Roman"/>
              </a:rPr>
              <a:t>aspiration</a:t>
            </a:r>
            <a:r>
              <a:rPr sz="1400" spc="90" dirty="0">
                <a:latin typeface="Times New Roman"/>
                <a:cs typeface="Times New Roman"/>
              </a:rPr>
              <a:t> </a:t>
            </a:r>
            <a:r>
              <a:rPr sz="1400" dirty="0">
                <a:latin typeface="Times New Roman"/>
                <a:cs typeface="Times New Roman"/>
              </a:rPr>
              <a:t>to</a:t>
            </a:r>
            <a:r>
              <a:rPr sz="1400" spc="110" dirty="0">
                <a:latin typeface="Times New Roman"/>
                <a:cs typeface="Times New Roman"/>
              </a:rPr>
              <a:t> </a:t>
            </a:r>
            <a:r>
              <a:rPr sz="1400" dirty="0">
                <a:latin typeface="Times New Roman"/>
                <a:cs typeface="Times New Roman"/>
              </a:rPr>
              <a:t>become</a:t>
            </a:r>
            <a:r>
              <a:rPr sz="1400" spc="120" dirty="0">
                <a:latin typeface="Times New Roman"/>
                <a:cs typeface="Times New Roman"/>
              </a:rPr>
              <a:t> </a:t>
            </a:r>
            <a:r>
              <a:rPr sz="1400" dirty="0">
                <a:latin typeface="Times New Roman"/>
                <a:cs typeface="Times New Roman"/>
              </a:rPr>
              <a:t>a</a:t>
            </a:r>
            <a:r>
              <a:rPr sz="1400" spc="140" dirty="0">
                <a:latin typeface="Times New Roman"/>
                <a:cs typeface="Times New Roman"/>
              </a:rPr>
              <a:t> </a:t>
            </a:r>
            <a:r>
              <a:rPr sz="1400" dirty="0">
                <a:latin typeface="Times New Roman"/>
                <a:cs typeface="Times New Roman"/>
              </a:rPr>
              <a:t>leader</a:t>
            </a:r>
            <a:r>
              <a:rPr sz="1400" spc="130" dirty="0">
                <a:latin typeface="Times New Roman"/>
                <a:cs typeface="Times New Roman"/>
              </a:rPr>
              <a:t> </a:t>
            </a:r>
            <a:r>
              <a:rPr sz="1400" dirty="0">
                <a:latin typeface="Times New Roman"/>
                <a:cs typeface="Times New Roman"/>
              </a:rPr>
              <a:t>in</a:t>
            </a:r>
            <a:r>
              <a:rPr sz="1400" spc="140" dirty="0">
                <a:latin typeface="Times New Roman"/>
                <a:cs typeface="Times New Roman"/>
              </a:rPr>
              <a:t> </a:t>
            </a:r>
            <a:r>
              <a:rPr sz="1400" dirty="0">
                <a:latin typeface="Times New Roman"/>
                <a:cs typeface="Times New Roman"/>
              </a:rPr>
              <a:t>pharmacy</a:t>
            </a:r>
            <a:r>
              <a:rPr sz="1400" spc="90" dirty="0">
                <a:latin typeface="Times New Roman"/>
                <a:cs typeface="Times New Roman"/>
              </a:rPr>
              <a:t> </a:t>
            </a:r>
            <a:r>
              <a:rPr sz="1400" dirty="0">
                <a:latin typeface="Times New Roman"/>
                <a:cs typeface="Times New Roman"/>
              </a:rPr>
              <a:t>education</a:t>
            </a:r>
            <a:r>
              <a:rPr sz="1400" spc="90" dirty="0">
                <a:latin typeface="Times New Roman"/>
                <a:cs typeface="Times New Roman"/>
              </a:rPr>
              <a:t> </a:t>
            </a:r>
            <a:r>
              <a:rPr sz="1400" dirty="0">
                <a:latin typeface="Times New Roman"/>
                <a:cs typeface="Times New Roman"/>
              </a:rPr>
              <a:t>and</a:t>
            </a:r>
            <a:r>
              <a:rPr sz="1400" spc="114" dirty="0">
                <a:latin typeface="Times New Roman"/>
                <a:cs typeface="Times New Roman"/>
              </a:rPr>
              <a:t> </a:t>
            </a:r>
            <a:r>
              <a:rPr sz="1400" dirty="0">
                <a:latin typeface="Times New Roman"/>
                <a:cs typeface="Times New Roman"/>
              </a:rPr>
              <a:t>a</a:t>
            </a:r>
            <a:r>
              <a:rPr sz="1400" spc="120" dirty="0">
                <a:latin typeface="Times New Roman"/>
                <a:cs typeface="Times New Roman"/>
              </a:rPr>
              <a:t> </a:t>
            </a:r>
            <a:r>
              <a:rPr sz="1400" dirty="0">
                <a:latin typeface="Times New Roman"/>
                <a:cs typeface="Times New Roman"/>
              </a:rPr>
              <a:t>contributor</a:t>
            </a:r>
            <a:r>
              <a:rPr sz="1400" spc="110" dirty="0">
                <a:latin typeface="Times New Roman"/>
                <a:cs typeface="Times New Roman"/>
              </a:rPr>
              <a:t> </a:t>
            </a:r>
            <a:r>
              <a:rPr sz="1400" dirty="0">
                <a:latin typeface="Times New Roman"/>
                <a:cs typeface="Times New Roman"/>
              </a:rPr>
              <a:t>to</a:t>
            </a:r>
            <a:r>
              <a:rPr sz="1400" spc="130" dirty="0">
                <a:latin typeface="Times New Roman"/>
                <a:cs typeface="Times New Roman"/>
              </a:rPr>
              <a:t> </a:t>
            </a:r>
            <a:r>
              <a:rPr sz="1400" spc="-10" dirty="0">
                <a:latin typeface="Times New Roman"/>
                <a:cs typeface="Times New Roman"/>
              </a:rPr>
              <a:t>national healthcare</a:t>
            </a:r>
            <a:r>
              <a:rPr sz="1400" dirty="0">
                <a:latin typeface="Times New Roman"/>
                <a:cs typeface="Times New Roman"/>
              </a:rPr>
              <a:t> </a:t>
            </a:r>
            <a:r>
              <a:rPr sz="1400" spc="-10" dirty="0">
                <a:latin typeface="Times New Roman"/>
                <a:cs typeface="Times New Roman"/>
              </a:rPr>
              <a:t>development.</a:t>
            </a: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70"/>
              </a:spcBef>
            </a:pPr>
            <a:endParaRPr sz="1400" dirty="0">
              <a:latin typeface="Times New Roman"/>
              <a:cs typeface="Times New Roman"/>
            </a:endParaRPr>
          </a:p>
          <a:p>
            <a:pPr marL="12700">
              <a:lnSpc>
                <a:spcPct val="100000"/>
              </a:lnSpc>
            </a:pPr>
            <a:r>
              <a:rPr sz="1800" b="1" spc="-10" dirty="0" smtClean="0">
                <a:latin typeface="Times New Roman"/>
                <a:cs typeface="Times New Roman"/>
              </a:rPr>
              <a:t>Mission</a:t>
            </a:r>
            <a:endParaRPr lang="en-US" sz="1400" b="1" dirty="0"/>
          </a:p>
          <a:p>
            <a:r>
              <a:rPr lang="en-IN" sz="1400" dirty="0"/>
              <a:t/>
            </a:r>
            <a:br>
              <a:rPr lang="en-IN" sz="1400" dirty="0"/>
            </a:br>
            <a:r>
              <a:rPr lang="en-IN" sz="1400" dirty="0"/>
              <a:t>- To empower teacher trainees with knowledge, skills, and values for inclusive education.</a:t>
            </a:r>
            <a:br>
              <a:rPr lang="en-IN" sz="1400" dirty="0"/>
            </a:br>
            <a:r>
              <a:rPr lang="en-IN" sz="1400" dirty="0"/>
              <a:t>- To foster critical thinking, innovation, and ethical practices.</a:t>
            </a:r>
            <a:br>
              <a:rPr lang="en-IN" sz="1400" dirty="0"/>
            </a:br>
            <a:r>
              <a:rPr lang="en-IN" sz="1400" dirty="0"/>
              <a:t>- To engage with the community through extension and outreach programs.</a:t>
            </a:r>
            <a:endParaRPr lang="en-US" sz="1400" dirty="0"/>
          </a:p>
          <a:p>
            <a:r>
              <a:rPr lang="en-IN" sz="1400" dirty="0"/>
              <a:t> </a:t>
            </a:r>
            <a:endParaRPr lang="en-US" sz="1400" dirty="0"/>
          </a:p>
          <a:p>
            <a:pPr marL="12700">
              <a:lnSpc>
                <a:spcPct val="100000"/>
              </a:lnSpc>
              <a:spcBef>
                <a:spcPts val="865"/>
              </a:spcBef>
            </a:pPr>
            <a:r>
              <a:rPr sz="1400" b="1" dirty="0" smtClean="0">
                <a:latin typeface="Times New Roman"/>
                <a:cs typeface="Times New Roman"/>
              </a:rPr>
              <a:t>Mission</a:t>
            </a:r>
            <a:r>
              <a:rPr sz="1400" b="1" spc="-70" dirty="0" smtClean="0">
                <a:latin typeface="Times New Roman"/>
                <a:cs typeface="Times New Roman"/>
              </a:rPr>
              <a:t> </a:t>
            </a:r>
            <a:r>
              <a:rPr sz="1400" b="1" dirty="0">
                <a:latin typeface="Times New Roman"/>
                <a:cs typeface="Times New Roman"/>
              </a:rPr>
              <a:t>Statement</a:t>
            </a:r>
            <a:r>
              <a:rPr sz="1400" b="1" spc="-45" dirty="0">
                <a:latin typeface="Times New Roman"/>
                <a:cs typeface="Times New Roman"/>
              </a:rPr>
              <a:t> </a:t>
            </a:r>
            <a:r>
              <a:rPr sz="1400" b="1" spc="-10" dirty="0">
                <a:latin typeface="Times New Roman"/>
                <a:cs typeface="Times New Roman"/>
              </a:rPr>
              <a:t>(2024–2029)</a:t>
            </a:r>
            <a:endParaRPr sz="1400" dirty="0">
              <a:latin typeface="Times New Roman"/>
              <a:cs typeface="Times New Roman"/>
            </a:endParaRPr>
          </a:p>
          <a:p>
            <a:pPr lvl="0"/>
            <a:endParaRPr lang="en-US" sz="1400" dirty="0" smtClean="0"/>
          </a:p>
          <a:p>
            <a:pPr marL="469265" marR="1062355" lvl="0" indent="-228600">
              <a:lnSpc>
                <a:spcPct val="105800"/>
              </a:lnSpc>
              <a:spcBef>
                <a:spcPts val="720"/>
              </a:spcBef>
              <a:buFont typeface="Times New Roman"/>
              <a:buAutoNum type="arabicPeriod"/>
              <a:tabLst>
                <a:tab pos="469265" algn="l"/>
              </a:tabLst>
            </a:pPr>
            <a:r>
              <a:rPr lang="en-US" sz="1400" b="1" dirty="0" smtClean="0">
                <a:latin typeface="Times New Roman"/>
                <a:cs typeface="Times New Roman"/>
              </a:rPr>
              <a:t>Academic</a:t>
            </a:r>
            <a:r>
              <a:rPr lang="en-US" sz="1400" b="1" spc="-20" dirty="0" smtClean="0">
                <a:latin typeface="Times New Roman"/>
                <a:cs typeface="Times New Roman"/>
              </a:rPr>
              <a:t> </a:t>
            </a:r>
            <a:r>
              <a:rPr lang="en-US" sz="1400" b="1" dirty="0" smtClean="0">
                <a:latin typeface="Times New Roman"/>
                <a:cs typeface="Times New Roman"/>
              </a:rPr>
              <a:t>Excellence: </a:t>
            </a:r>
            <a:r>
              <a:rPr lang="en-US" sz="1400" dirty="0" smtClean="0"/>
              <a:t>Semester-wise Planning and Scheduling, Development of e-Content and PowerPoint 	Lectures, Remedial classes for Weak Students</a:t>
            </a:r>
          </a:p>
          <a:p>
            <a:pPr marL="469265" marR="1062355" lvl="0" indent="-228600">
              <a:lnSpc>
                <a:spcPct val="105800"/>
              </a:lnSpc>
              <a:spcBef>
                <a:spcPts val="720"/>
              </a:spcBef>
              <a:buFont typeface="Times New Roman"/>
              <a:buAutoNum type="arabicPeriod"/>
              <a:tabLst>
                <a:tab pos="469265" algn="l"/>
              </a:tabLst>
            </a:pPr>
            <a:r>
              <a:rPr lang="en-US" sz="1400" spc="-10" dirty="0" smtClean="0">
                <a:latin typeface="Times New Roman"/>
                <a:cs typeface="Times New Roman"/>
              </a:rPr>
              <a:t> </a:t>
            </a:r>
            <a:r>
              <a:rPr lang="en-IN" sz="1400" b="1" dirty="0"/>
              <a:t>Faculty Development </a:t>
            </a:r>
            <a:r>
              <a:rPr lang="en-IN" sz="1400" b="1" dirty="0" smtClean="0"/>
              <a:t>Initiatives: </a:t>
            </a:r>
            <a:r>
              <a:rPr lang="en-IN" sz="1400" dirty="0"/>
              <a:t>FDP on “Pedagogical Innovations</a:t>
            </a:r>
            <a:r>
              <a:rPr lang="en-IN" sz="1400" dirty="0" smtClean="0"/>
              <a:t>”, </a:t>
            </a:r>
            <a:r>
              <a:rPr lang="en-IN" sz="1400" dirty="0"/>
              <a:t>Participation in Online Refresher </a:t>
            </a:r>
            <a:r>
              <a:rPr lang="en-IN" sz="1400" dirty="0" smtClean="0"/>
              <a:t>Courses,</a:t>
            </a:r>
            <a:r>
              <a:rPr lang="en-IN" sz="1400" dirty="0"/>
              <a:t> Incentives for Paper Publications and </a:t>
            </a:r>
            <a:r>
              <a:rPr lang="en-IN" sz="1400" dirty="0" smtClean="0"/>
              <a:t>Conferences</a:t>
            </a:r>
          </a:p>
          <a:p>
            <a:pPr marL="469265" marR="1062355" lvl="0" indent="-228600">
              <a:lnSpc>
                <a:spcPct val="105800"/>
              </a:lnSpc>
              <a:spcBef>
                <a:spcPts val="720"/>
              </a:spcBef>
              <a:buFont typeface="Times New Roman"/>
              <a:buAutoNum type="arabicPeriod"/>
              <a:tabLst>
                <a:tab pos="469265" algn="l"/>
              </a:tabLst>
            </a:pPr>
            <a:r>
              <a:rPr lang="en-IN" sz="1400" b="1" dirty="0"/>
              <a:t>Student Support and </a:t>
            </a:r>
            <a:r>
              <a:rPr lang="en-IN" sz="1400" b="1" dirty="0" smtClean="0"/>
              <a:t>Progression: </a:t>
            </a:r>
            <a:r>
              <a:rPr lang="en-IN" sz="1400" dirty="0"/>
              <a:t>Mentorship </a:t>
            </a:r>
            <a:r>
              <a:rPr lang="en-IN" sz="1400" dirty="0" smtClean="0"/>
              <a:t>Program</a:t>
            </a:r>
            <a:r>
              <a:rPr lang="en-US" sz="1400" dirty="0" smtClean="0"/>
              <a:t>, </a:t>
            </a:r>
            <a:r>
              <a:rPr lang="en-IN" sz="1400" dirty="0"/>
              <a:t>Soft Skills and Spoken English Classes</a:t>
            </a:r>
            <a:endParaRPr lang="en-US" sz="1400" dirty="0"/>
          </a:p>
          <a:p>
            <a:pPr marL="469265" marR="1062355" indent="-228600">
              <a:lnSpc>
                <a:spcPct val="105800"/>
              </a:lnSpc>
              <a:spcBef>
                <a:spcPts val="720"/>
              </a:spcBef>
              <a:buFont typeface="Times New Roman"/>
              <a:buAutoNum type="arabicPeriod"/>
              <a:tabLst>
                <a:tab pos="469265" algn="l"/>
              </a:tabLst>
            </a:pPr>
            <a:r>
              <a:rPr lang="en-IN" sz="1400" b="1" dirty="0" smtClean="0"/>
              <a:t>Learning Resources: </a:t>
            </a:r>
            <a:r>
              <a:rPr lang="en-IN" sz="1400" dirty="0"/>
              <a:t>Smart Boards and Audio-Visual </a:t>
            </a:r>
            <a:r>
              <a:rPr lang="en-IN" sz="1400" dirty="0" smtClean="0"/>
              <a:t>Labs, </a:t>
            </a:r>
            <a:r>
              <a:rPr lang="en-IN" sz="1400" dirty="0"/>
              <a:t>ICT-enabled Classrooms</a:t>
            </a:r>
            <a:endParaRPr lang="en-US" sz="1400" dirty="0"/>
          </a:p>
          <a:p>
            <a:pPr marL="469265" marR="1062355" lvl="0" indent="-228600">
              <a:lnSpc>
                <a:spcPct val="105800"/>
              </a:lnSpc>
              <a:spcBef>
                <a:spcPts val="720"/>
              </a:spcBef>
              <a:buFont typeface="Times New Roman"/>
              <a:buAutoNum type="arabicPeriod"/>
              <a:tabLst>
                <a:tab pos="469265" algn="l"/>
              </a:tabLst>
            </a:pPr>
            <a:r>
              <a:rPr lang="en-IN" sz="1400" b="1" dirty="0"/>
              <a:t>Curricular </a:t>
            </a:r>
            <a:r>
              <a:rPr lang="en-IN" sz="1400" b="1" dirty="0" smtClean="0"/>
              <a:t>Aspects: </a:t>
            </a:r>
            <a:r>
              <a:rPr lang="en-IN" sz="1400" dirty="0"/>
              <a:t>Lesson Planning as per Constructivist </a:t>
            </a:r>
            <a:r>
              <a:rPr lang="en-IN" sz="1400" dirty="0" smtClean="0"/>
              <a:t>Pedagogy, </a:t>
            </a:r>
            <a:r>
              <a:rPr lang="en-IN" sz="1400" dirty="0"/>
              <a:t>Field Visits, School Internship, and Teaching Practice</a:t>
            </a:r>
            <a:endParaRPr lang="en-US" sz="1400" dirty="0"/>
          </a:p>
          <a:p>
            <a:pPr marL="469265" marR="1062355" indent="-228600">
              <a:lnSpc>
                <a:spcPct val="105800"/>
              </a:lnSpc>
              <a:spcBef>
                <a:spcPts val="720"/>
              </a:spcBef>
              <a:buFont typeface="Times New Roman"/>
              <a:buAutoNum type="arabicPeriod"/>
              <a:tabLst>
                <a:tab pos="469265" algn="l"/>
              </a:tabLst>
            </a:pPr>
            <a:endParaRPr lang="en-US" sz="1400" dirty="0"/>
          </a:p>
          <a:p>
            <a:pPr marL="469265" marR="1062355" lvl="0" indent="-228600">
              <a:lnSpc>
                <a:spcPct val="105800"/>
              </a:lnSpc>
              <a:spcBef>
                <a:spcPts val="720"/>
              </a:spcBef>
              <a:buFont typeface="Times New Roman"/>
              <a:buAutoNum type="arabicPeriod"/>
              <a:tabLst>
                <a:tab pos="469265" algn="l"/>
              </a:tabLst>
            </a:pPr>
            <a:endParaRPr lang="en-US" sz="1400" dirty="0"/>
          </a:p>
          <a:p>
            <a:pPr marL="469265" marR="1062355" indent="-228600">
              <a:lnSpc>
                <a:spcPct val="105800"/>
              </a:lnSpc>
              <a:spcBef>
                <a:spcPts val="720"/>
              </a:spcBef>
              <a:buFont typeface="Times New Roman"/>
              <a:buAutoNum type="arabicPeriod"/>
              <a:tabLst>
                <a:tab pos="469265" algn="l"/>
              </a:tabLst>
            </a:pPr>
            <a:endParaRPr lang="en-IN" sz="1400" dirty="0" smtClean="0"/>
          </a:p>
          <a:p>
            <a:pPr marL="469265" marR="1062355" lvl="0" indent="-228600">
              <a:lnSpc>
                <a:spcPct val="105800"/>
              </a:lnSpc>
              <a:spcBef>
                <a:spcPts val="720"/>
              </a:spcBef>
              <a:buFont typeface="Times New Roman"/>
              <a:buAutoNum type="arabicPeriod"/>
              <a:tabLst>
                <a:tab pos="469265" algn="l"/>
              </a:tabLst>
            </a:pPr>
            <a:endParaRPr lang="en-US" sz="1400" dirty="0"/>
          </a:p>
          <a:p>
            <a:pPr marL="469265" marR="1062355" lvl="0" indent="-228600">
              <a:lnSpc>
                <a:spcPct val="105800"/>
              </a:lnSpc>
              <a:spcBef>
                <a:spcPts val="720"/>
              </a:spcBef>
              <a:buFont typeface="Times New Roman"/>
              <a:buAutoNum type="arabicPeriod"/>
              <a:tabLst>
                <a:tab pos="469265" algn="l"/>
              </a:tabLst>
            </a:pPr>
            <a:endParaRPr lang="en-US" sz="1400" dirty="0"/>
          </a:p>
          <a:p>
            <a:pPr marL="469265" marR="1062355" indent="-228600">
              <a:lnSpc>
                <a:spcPct val="105800"/>
              </a:lnSpc>
              <a:spcBef>
                <a:spcPts val="720"/>
              </a:spcBef>
              <a:buFont typeface="Times New Roman"/>
              <a:buAutoNum type="arabicPeriod"/>
              <a:tabLst>
                <a:tab pos="469265" algn="l"/>
              </a:tabLst>
            </a:pPr>
            <a:endParaRPr sz="1400" dirty="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1108379"/>
            <a:ext cx="8646160" cy="5568447"/>
          </a:xfrm>
          <a:prstGeom prst="rect">
            <a:avLst/>
          </a:prstGeom>
        </p:spPr>
        <p:txBody>
          <a:bodyPr vert="horz" wrap="square" lIns="0" tIns="12700" rIns="0" bIns="0" rtlCol="0">
            <a:spAutoFit/>
          </a:bodyPr>
          <a:lstStyle/>
          <a:p>
            <a:pPr marL="12700" marR="3179445">
              <a:lnSpc>
                <a:spcPct val="150000"/>
              </a:lnSpc>
              <a:spcBef>
                <a:spcPts val="100"/>
              </a:spcBef>
            </a:pPr>
            <a:r>
              <a:rPr sz="1400" b="1" dirty="0">
                <a:latin typeface="Times New Roman"/>
                <a:cs typeface="Times New Roman"/>
              </a:rPr>
              <a:t>Goal</a:t>
            </a:r>
            <a:r>
              <a:rPr sz="1400" b="1" spc="-45" dirty="0">
                <a:latin typeface="Times New Roman"/>
                <a:cs typeface="Times New Roman"/>
              </a:rPr>
              <a:t> </a:t>
            </a:r>
            <a:r>
              <a:rPr sz="1400" b="1" dirty="0">
                <a:latin typeface="Times New Roman"/>
                <a:cs typeface="Times New Roman"/>
              </a:rPr>
              <a:t>1:</a:t>
            </a:r>
            <a:r>
              <a:rPr sz="1400" b="1" spc="-45" dirty="0">
                <a:latin typeface="Times New Roman"/>
                <a:cs typeface="Times New Roman"/>
              </a:rPr>
              <a:t> </a:t>
            </a:r>
            <a:r>
              <a:rPr sz="1400" b="1" dirty="0">
                <a:latin typeface="Times New Roman"/>
                <a:cs typeface="Times New Roman"/>
              </a:rPr>
              <a:t>Achieving</a:t>
            </a:r>
            <a:r>
              <a:rPr sz="1400" b="1" spc="-40" dirty="0">
                <a:latin typeface="Times New Roman"/>
                <a:cs typeface="Times New Roman"/>
              </a:rPr>
              <a:t> </a:t>
            </a:r>
            <a:r>
              <a:rPr sz="1400" b="1" dirty="0">
                <a:latin typeface="Times New Roman"/>
                <a:cs typeface="Times New Roman"/>
              </a:rPr>
              <a:t>Accreditation</a:t>
            </a:r>
            <a:r>
              <a:rPr sz="1400" b="1" spc="-45" dirty="0">
                <a:latin typeface="Times New Roman"/>
                <a:cs typeface="Times New Roman"/>
              </a:rPr>
              <a:t> </a:t>
            </a:r>
            <a:r>
              <a:rPr sz="1400" b="1" dirty="0">
                <a:latin typeface="Times New Roman"/>
                <a:cs typeface="Times New Roman"/>
              </a:rPr>
              <a:t>and</a:t>
            </a:r>
            <a:r>
              <a:rPr sz="1400" b="1" spc="-45" dirty="0">
                <a:latin typeface="Times New Roman"/>
                <a:cs typeface="Times New Roman"/>
              </a:rPr>
              <a:t> </a:t>
            </a:r>
            <a:r>
              <a:rPr sz="1400" b="1" dirty="0">
                <a:latin typeface="Times New Roman"/>
                <a:cs typeface="Times New Roman"/>
              </a:rPr>
              <a:t>Advancing</a:t>
            </a:r>
            <a:r>
              <a:rPr sz="1400" b="1" spc="-40" dirty="0">
                <a:latin typeface="Times New Roman"/>
                <a:cs typeface="Times New Roman"/>
              </a:rPr>
              <a:t> </a:t>
            </a:r>
            <a:r>
              <a:rPr sz="1400" b="1" dirty="0">
                <a:latin typeface="Times New Roman"/>
                <a:cs typeface="Times New Roman"/>
              </a:rPr>
              <a:t>Autonomy</a:t>
            </a:r>
            <a:r>
              <a:rPr sz="1400" b="1" spc="-40" dirty="0">
                <a:latin typeface="Times New Roman"/>
                <a:cs typeface="Times New Roman"/>
              </a:rPr>
              <a:t> </a:t>
            </a:r>
            <a:r>
              <a:rPr sz="1400" b="1" spc="-10" dirty="0">
                <a:latin typeface="Times New Roman"/>
                <a:cs typeface="Times New Roman"/>
              </a:rPr>
              <a:t>(2024–2029) Objective:</a:t>
            </a:r>
            <a:endParaRPr sz="1400" dirty="0">
              <a:latin typeface="Times New Roman"/>
              <a:cs typeface="Times New Roman"/>
            </a:endParaRPr>
          </a:p>
          <a:p>
            <a:pPr marL="12700" marR="58419">
              <a:lnSpc>
                <a:spcPct val="105700"/>
              </a:lnSpc>
              <a:spcBef>
                <a:spcPts val="720"/>
              </a:spcBef>
            </a:pPr>
            <a:r>
              <a:rPr sz="1400" dirty="0">
                <a:latin typeface="Times New Roman"/>
                <a:cs typeface="Times New Roman"/>
              </a:rPr>
              <a:t>To</a:t>
            </a:r>
            <a:r>
              <a:rPr sz="1400" spc="-25" dirty="0">
                <a:latin typeface="Times New Roman"/>
                <a:cs typeface="Times New Roman"/>
              </a:rPr>
              <a:t> </a:t>
            </a:r>
            <a:r>
              <a:rPr sz="1400" spc="-10" dirty="0">
                <a:latin typeface="Times New Roman"/>
                <a:cs typeface="Times New Roman"/>
              </a:rPr>
              <a:t>achieve</a:t>
            </a:r>
            <a:r>
              <a:rPr sz="1400" spc="-20" dirty="0">
                <a:latin typeface="Times New Roman"/>
                <a:cs typeface="Times New Roman"/>
              </a:rPr>
              <a:t> </a:t>
            </a:r>
            <a:r>
              <a:rPr sz="1400" dirty="0">
                <a:latin typeface="Times New Roman"/>
                <a:cs typeface="Times New Roman"/>
              </a:rPr>
              <a:t>NAAC</a:t>
            </a:r>
            <a:r>
              <a:rPr sz="1400" spc="-15" dirty="0">
                <a:latin typeface="Times New Roman"/>
                <a:cs typeface="Times New Roman"/>
              </a:rPr>
              <a:t> </a:t>
            </a:r>
            <a:r>
              <a:rPr sz="1400" spc="-10" dirty="0">
                <a:latin typeface="Times New Roman"/>
                <a:cs typeface="Times New Roman"/>
              </a:rPr>
              <a:t>accreditation</a:t>
            </a:r>
            <a:r>
              <a:rPr sz="1400" spc="-40"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dirty="0">
                <a:latin typeface="Times New Roman"/>
                <a:cs typeface="Times New Roman"/>
              </a:rPr>
              <a:t>subsequently</a:t>
            </a:r>
            <a:r>
              <a:rPr sz="1400" spc="-45" dirty="0">
                <a:latin typeface="Times New Roman"/>
                <a:cs typeface="Times New Roman"/>
              </a:rPr>
              <a:t> </a:t>
            </a:r>
            <a:r>
              <a:rPr sz="1400" dirty="0">
                <a:latin typeface="Times New Roman"/>
                <a:cs typeface="Times New Roman"/>
              </a:rPr>
              <a:t>apply</a:t>
            </a:r>
            <a:r>
              <a:rPr sz="1400" spc="-20" dirty="0">
                <a:latin typeface="Times New Roman"/>
                <a:cs typeface="Times New Roman"/>
              </a:rPr>
              <a:t> </a:t>
            </a:r>
            <a:r>
              <a:rPr sz="1400" dirty="0">
                <a:latin typeface="Times New Roman"/>
                <a:cs typeface="Times New Roman"/>
              </a:rPr>
              <a:t>for</a:t>
            </a:r>
            <a:r>
              <a:rPr sz="1400" spc="-30" dirty="0">
                <a:latin typeface="Times New Roman"/>
                <a:cs typeface="Times New Roman"/>
              </a:rPr>
              <a:t> </a:t>
            </a:r>
            <a:r>
              <a:rPr sz="1400" spc="-10" dirty="0">
                <a:latin typeface="Times New Roman"/>
                <a:cs typeface="Times New Roman"/>
              </a:rPr>
              <a:t>institutional</a:t>
            </a:r>
            <a:r>
              <a:rPr sz="1400" spc="-45" dirty="0">
                <a:latin typeface="Times New Roman"/>
                <a:cs typeface="Times New Roman"/>
              </a:rPr>
              <a:t> </a:t>
            </a:r>
            <a:r>
              <a:rPr sz="1400" dirty="0">
                <a:latin typeface="Times New Roman"/>
                <a:cs typeface="Times New Roman"/>
              </a:rPr>
              <a:t>autonomy</a:t>
            </a:r>
            <a:r>
              <a:rPr sz="1400" spc="-20" dirty="0">
                <a:latin typeface="Times New Roman"/>
                <a:cs typeface="Times New Roman"/>
              </a:rPr>
              <a:t> </a:t>
            </a:r>
            <a:r>
              <a:rPr sz="1400" dirty="0">
                <a:latin typeface="Times New Roman"/>
                <a:cs typeface="Times New Roman"/>
              </a:rPr>
              <a:t>to</a:t>
            </a:r>
            <a:r>
              <a:rPr sz="1400" spc="-25" dirty="0">
                <a:latin typeface="Times New Roman"/>
                <a:cs typeface="Times New Roman"/>
              </a:rPr>
              <a:t> </a:t>
            </a:r>
            <a:r>
              <a:rPr sz="1400" dirty="0">
                <a:latin typeface="Times New Roman"/>
                <a:cs typeface="Times New Roman"/>
              </a:rPr>
              <a:t>enhance</a:t>
            </a:r>
            <a:r>
              <a:rPr sz="1400" spc="-20" dirty="0">
                <a:latin typeface="Times New Roman"/>
                <a:cs typeface="Times New Roman"/>
              </a:rPr>
              <a:t> </a:t>
            </a:r>
            <a:r>
              <a:rPr sz="1400" dirty="0">
                <a:latin typeface="Times New Roman"/>
                <a:cs typeface="Times New Roman"/>
              </a:rPr>
              <a:t>academic</a:t>
            </a:r>
            <a:r>
              <a:rPr sz="1400" spc="-15"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spc="-10" dirty="0">
                <a:latin typeface="Times New Roman"/>
                <a:cs typeface="Times New Roman"/>
              </a:rPr>
              <a:t>operational flexibility.</a:t>
            </a:r>
            <a:endParaRPr sz="1400" dirty="0">
              <a:latin typeface="Times New Roman"/>
              <a:cs typeface="Times New Roman"/>
            </a:endParaRPr>
          </a:p>
          <a:p>
            <a:pPr marL="469265">
              <a:lnSpc>
                <a:spcPct val="100000"/>
              </a:lnSpc>
              <a:spcBef>
                <a:spcPts val="840"/>
              </a:spcBef>
            </a:pPr>
            <a:r>
              <a:rPr sz="1400" b="1" dirty="0">
                <a:latin typeface="Times New Roman"/>
                <a:cs typeface="Times New Roman"/>
              </a:rPr>
              <a:t>Key</a:t>
            </a:r>
            <a:r>
              <a:rPr sz="1400" b="1" spc="-35" dirty="0">
                <a:latin typeface="Times New Roman"/>
                <a:cs typeface="Times New Roman"/>
              </a:rPr>
              <a:t> </a:t>
            </a:r>
            <a:r>
              <a:rPr sz="1400" b="1" dirty="0">
                <a:latin typeface="Times New Roman"/>
                <a:cs typeface="Times New Roman"/>
              </a:rPr>
              <a:t>Focus</a:t>
            </a:r>
            <a:r>
              <a:rPr sz="1400" b="1" spc="-30" dirty="0">
                <a:latin typeface="Times New Roman"/>
                <a:cs typeface="Times New Roman"/>
              </a:rPr>
              <a:t> </a:t>
            </a:r>
            <a:r>
              <a:rPr sz="1400" b="1" spc="-10" dirty="0">
                <a:latin typeface="Times New Roman"/>
                <a:cs typeface="Times New Roman"/>
              </a:rPr>
              <a:t>Areas:</a:t>
            </a:r>
            <a:endParaRPr sz="1400" dirty="0">
              <a:latin typeface="Times New Roman"/>
              <a:cs typeface="Times New Roman"/>
            </a:endParaRPr>
          </a:p>
          <a:p>
            <a:pPr marL="469265" indent="-227965">
              <a:lnSpc>
                <a:spcPct val="100000"/>
              </a:lnSpc>
              <a:spcBef>
                <a:spcPts val="1515"/>
              </a:spcBef>
              <a:buFont typeface="Wingdings"/>
              <a:buChar char=""/>
              <a:tabLst>
                <a:tab pos="469265" algn="l"/>
              </a:tabLst>
            </a:pPr>
            <a:r>
              <a:rPr sz="1400" dirty="0">
                <a:latin typeface="Times New Roman"/>
                <a:cs typeface="Times New Roman"/>
              </a:rPr>
              <a:t>Initiate</a:t>
            </a:r>
            <a:r>
              <a:rPr sz="1400" spc="-20" dirty="0">
                <a:latin typeface="Times New Roman"/>
                <a:cs typeface="Times New Roman"/>
              </a:rPr>
              <a:t> </a:t>
            </a:r>
            <a:r>
              <a:rPr sz="1400" dirty="0">
                <a:latin typeface="Times New Roman"/>
                <a:cs typeface="Times New Roman"/>
              </a:rPr>
              <a:t>the</a:t>
            </a:r>
            <a:r>
              <a:rPr sz="1400" spc="-15" dirty="0">
                <a:latin typeface="Times New Roman"/>
                <a:cs typeface="Times New Roman"/>
              </a:rPr>
              <a:t> </a:t>
            </a:r>
            <a:r>
              <a:rPr sz="1400" dirty="0">
                <a:latin typeface="Times New Roman"/>
                <a:cs typeface="Times New Roman"/>
              </a:rPr>
              <a:t>NAAC</a:t>
            </a:r>
            <a:r>
              <a:rPr sz="1400" spc="-15" dirty="0">
                <a:latin typeface="Times New Roman"/>
                <a:cs typeface="Times New Roman"/>
              </a:rPr>
              <a:t> </a:t>
            </a:r>
            <a:r>
              <a:rPr sz="1400" spc="-10" dirty="0">
                <a:latin typeface="Times New Roman"/>
                <a:cs typeface="Times New Roman"/>
              </a:rPr>
              <a:t>accreditation</a:t>
            </a:r>
            <a:r>
              <a:rPr sz="1400" spc="-40" dirty="0">
                <a:latin typeface="Times New Roman"/>
                <a:cs typeface="Times New Roman"/>
              </a:rPr>
              <a:t> </a:t>
            </a:r>
            <a:r>
              <a:rPr sz="1400" dirty="0">
                <a:latin typeface="Times New Roman"/>
                <a:cs typeface="Times New Roman"/>
              </a:rPr>
              <a:t>process</a:t>
            </a:r>
            <a:r>
              <a:rPr sz="1400" spc="-15" dirty="0">
                <a:latin typeface="Times New Roman"/>
                <a:cs typeface="Times New Roman"/>
              </a:rPr>
              <a:t> </a:t>
            </a:r>
            <a:r>
              <a:rPr sz="1400" dirty="0">
                <a:latin typeface="Times New Roman"/>
                <a:cs typeface="Times New Roman"/>
              </a:rPr>
              <a:t>through</a:t>
            </a:r>
            <a:r>
              <a:rPr sz="1400" spc="-35" dirty="0">
                <a:latin typeface="Times New Roman"/>
                <a:cs typeface="Times New Roman"/>
              </a:rPr>
              <a:t> </a:t>
            </a:r>
            <a:r>
              <a:rPr sz="1400" dirty="0">
                <a:latin typeface="Times New Roman"/>
                <a:cs typeface="Times New Roman"/>
              </a:rPr>
              <a:t>self-</a:t>
            </a:r>
            <a:r>
              <a:rPr sz="1400" spc="-10" dirty="0">
                <a:latin typeface="Times New Roman"/>
                <a:cs typeface="Times New Roman"/>
              </a:rPr>
              <a:t>assessment</a:t>
            </a:r>
            <a:r>
              <a:rPr sz="1400" spc="-25" dirty="0">
                <a:latin typeface="Times New Roman"/>
                <a:cs typeface="Times New Roman"/>
              </a:rPr>
              <a:t> </a:t>
            </a:r>
            <a:r>
              <a:rPr sz="1400" dirty="0">
                <a:latin typeface="Times New Roman"/>
                <a:cs typeface="Times New Roman"/>
              </a:rPr>
              <a:t>and</a:t>
            </a:r>
            <a:r>
              <a:rPr sz="1400" spc="-20" dirty="0">
                <a:latin typeface="Times New Roman"/>
                <a:cs typeface="Times New Roman"/>
              </a:rPr>
              <a:t> </a:t>
            </a:r>
            <a:r>
              <a:rPr sz="1400" spc="-10" dirty="0">
                <a:latin typeface="Times New Roman"/>
                <a:cs typeface="Times New Roman"/>
              </a:rPr>
              <a:t>compliance</a:t>
            </a:r>
            <a:r>
              <a:rPr sz="1400" spc="-15" dirty="0">
                <a:latin typeface="Times New Roman"/>
                <a:cs typeface="Times New Roman"/>
              </a:rPr>
              <a:t> </a:t>
            </a:r>
            <a:r>
              <a:rPr sz="1400" dirty="0">
                <a:latin typeface="Times New Roman"/>
                <a:cs typeface="Times New Roman"/>
              </a:rPr>
              <a:t>with</a:t>
            </a:r>
            <a:r>
              <a:rPr sz="1400" spc="-20" dirty="0">
                <a:latin typeface="Times New Roman"/>
                <a:cs typeface="Times New Roman"/>
              </a:rPr>
              <a:t> </a:t>
            </a:r>
            <a:r>
              <a:rPr sz="1400" dirty="0">
                <a:latin typeface="Times New Roman"/>
                <a:cs typeface="Times New Roman"/>
              </a:rPr>
              <a:t>quality</a:t>
            </a:r>
            <a:r>
              <a:rPr sz="1400" spc="-40" dirty="0">
                <a:latin typeface="Times New Roman"/>
                <a:cs typeface="Times New Roman"/>
              </a:rPr>
              <a:t> </a:t>
            </a:r>
            <a:r>
              <a:rPr sz="1400" spc="-10" dirty="0">
                <a:latin typeface="Times New Roman"/>
                <a:cs typeface="Times New Roman"/>
              </a:rPr>
              <a:t>benchmarks.</a:t>
            </a:r>
            <a:endParaRPr sz="1400" dirty="0">
              <a:latin typeface="Times New Roman"/>
              <a:cs typeface="Times New Roman"/>
            </a:endParaRPr>
          </a:p>
          <a:p>
            <a:pPr marL="469265" indent="-227965">
              <a:lnSpc>
                <a:spcPct val="100000"/>
              </a:lnSpc>
              <a:spcBef>
                <a:spcPts val="745"/>
              </a:spcBef>
              <a:buFont typeface="Wingdings"/>
              <a:buChar char=""/>
              <a:tabLst>
                <a:tab pos="469265" algn="l"/>
              </a:tabLst>
            </a:pPr>
            <a:r>
              <a:rPr sz="1400" dirty="0">
                <a:latin typeface="Times New Roman"/>
                <a:cs typeface="Times New Roman"/>
              </a:rPr>
              <a:t>Strengthen</a:t>
            </a:r>
            <a:r>
              <a:rPr sz="1400" spc="-40" dirty="0">
                <a:latin typeface="Times New Roman"/>
                <a:cs typeface="Times New Roman"/>
              </a:rPr>
              <a:t> </a:t>
            </a:r>
            <a:r>
              <a:rPr sz="1400" spc="-10" dirty="0">
                <a:latin typeface="Times New Roman"/>
                <a:cs typeface="Times New Roman"/>
              </a:rPr>
              <a:t>academic,</a:t>
            </a:r>
            <a:r>
              <a:rPr sz="1400" spc="-5" dirty="0">
                <a:latin typeface="Times New Roman"/>
                <a:cs typeface="Times New Roman"/>
              </a:rPr>
              <a:t> </a:t>
            </a:r>
            <a:r>
              <a:rPr sz="1400" spc="-10" dirty="0">
                <a:latin typeface="Times New Roman"/>
                <a:cs typeface="Times New Roman"/>
              </a:rPr>
              <a:t>administrative,</a:t>
            </a:r>
            <a:r>
              <a:rPr sz="1400" spc="-5" dirty="0">
                <a:latin typeface="Times New Roman"/>
                <a:cs typeface="Times New Roman"/>
              </a:rPr>
              <a:t> </a:t>
            </a:r>
            <a:r>
              <a:rPr sz="1400" dirty="0">
                <a:latin typeface="Times New Roman"/>
                <a:cs typeface="Times New Roman"/>
              </a:rPr>
              <a:t>and</a:t>
            </a:r>
            <a:r>
              <a:rPr sz="1400" spc="-20" dirty="0">
                <a:latin typeface="Times New Roman"/>
                <a:cs typeface="Times New Roman"/>
              </a:rPr>
              <a:t> </a:t>
            </a:r>
            <a:r>
              <a:rPr sz="1400" spc="-10" dirty="0">
                <a:latin typeface="Times New Roman"/>
                <a:cs typeface="Times New Roman"/>
              </a:rPr>
              <a:t>infrastructural</a:t>
            </a:r>
            <a:r>
              <a:rPr sz="1400" spc="-45" dirty="0">
                <a:latin typeface="Times New Roman"/>
                <a:cs typeface="Times New Roman"/>
              </a:rPr>
              <a:t> </a:t>
            </a:r>
            <a:r>
              <a:rPr sz="1400" dirty="0">
                <a:latin typeface="Times New Roman"/>
                <a:cs typeface="Times New Roman"/>
              </a:rPr>
              <a:t>systems</a:t>
            </a:r>
            <a:r>
              <a:rPr sz="1400" spc="-10" dirty="0">
                <a:latin typeface="Times New Roman"/>
                <a:cs typeface="Times New Roman"/>
              </a:rPr>
              <a:t> </a:t>
            </a:r>
            <a:r>
              <a:rPr sz="1400" dirty="0">
                <a:latin typeface="Times New Roman"/>
                <a:cs typeface="Times New Roman"/>
              </a:rPr>
              <a:t>to</a:t>
            </a:r>
            <a:r>
              <a:rPr sz="1400" spc="5" dirty="0">
                <a:latin typeface="Times New Roman"/>
                <a:cs typeface="Times New Roman"/>
              </a:rPr>
              <a:t> </a:t>
            </a:r>
            <a:r>
              <a:rPr sz="1400" dirty="0">
                <a:latin typeface="Times New Roman"/>
                <a:cs typeface="Times New Roman"/>
              </a:rPr>
              <a:t>meet</a:t>
            </a:r>
            <a:r>
              <a:rPr sz="1400" spc="-20" dirty="0">
                <a:latin typeface="Times New Roman"/>
                <a:cs typeface="Times New Roman"/>
              </a:rPr>
              <a:t> </a:t>
            </a:r>
            <a:r>
              <a:rPr sz="1400" dirty="0">
                <a:latin typeface="Times New Roman"/>
                <a:cs typeface="Times New Roman"/>
              </a:rPr>
              <a:t>NAAC</a:t>
            </a:r>
            <a:r>
              <a:rPr sz="1400" spc="-15" dirty="0">
                <a:latin typeface="Times New Roman"/>
                <a:cs typeface="Times New Roman"/>
              </a:rPr>
              <a:t> </a:t>
            </a:r>
            <a:r>
              <a:rPr sz="1400" spc="-10" dirty="0">
                <a:latin typeface="Times New Roman"/>
                <a:cs typeface="Times New Roman"/>
              </a:rPr>
              <a:t>criteria.</a:t>
            </a:r>
            <a:endParaRPr sz="1400" dirty="0">
              <a:latin typeface="Times New Roman"/>
              <a:cs typeface="Times New Roman"/>
            </a:endParaRPr>
          </a:p>
          <a:p>
            <a:pPr marL="469265" indent="-227965">
              <a:lnSpc>
                <a:spcPct val="100000"/>
              </a:lnSpc>
              <a:spcBef>
                <a:spcPts val="745"/>
              </a:spcBef>
              <a:buFont typeface="Wingdings"/>
              <a:buChar char=""/>
              <a:tabLst>
                <a:tab pos="469265" algn="l"/>
              </a:tabLst>
            </a:pPr>
            <a:r>
              <a:rPr sz="1400" dirty="0">
                <a:latin typeface="Times New Roman"/>
                <a:cs typeface="Times New Roman"/>
              </a:rPr>
              <a:t>Engage</a:t>
            </a:r>
            <a:r>
              <a:rPr sz="1400" spc="-25" dirty="0">
                <a:latin typeface="Times New Roman"/>
                <a:cs typeface="Times New Roman"/>
              </a:rPr>
              <a:t> </a:t>
            </a:r>
            <a:r>
              <a:rPr sz="1400" dirty="0">
                <a:latin typeface="Times New Roman"/>
                <a:cs typeface="Times New Roman"/>
              </a:rPr>
              <a:t>expert</a:t>
            </a:r>
            <a:r>
              <a:rPr sz="1400" spc="-30" dirty="0">
                <a:latin typeface="Times New Roman"/>
                <a:cs typeface="Times New Roman"/>
              </a:rPr>
              <a:t> </a:t>
            </a:r>
            <a:r>
              <a:rPr sz="1400" dirty="0">
                <a:latin typeface="Times New Roman"/>
                <a:cs typeface="Times New Roman"/>
              </a:rPr>
              <a:t>advisors</a:t>
            </a:r>
            <a:r>
              <a:rPr sz="1400" spc="-20" dirty="0">
                <a:latin typeface="Times New Roman"/>
                <a:cs typeface="Times New Roman"/>
              </a:rPr>
              <a:t> </a:t>
            </a:r>
            <a:r>
              <a:rPr sz="1400" dirty="0">
                <a:latin typeface="Times New Roman"/>
                <a:cs typeface="Times New Roman"/>
              </a:rPr>
              <a:t>to</a:t>
            </a:r>
            <a:r>
              <a:rPr sz="1400" spc="-5" dirty="0">
                <a:latin typeface="Times New Roman"/>
                <a:cs typeface="Times New Roman"/>
              </a:rPr>
              <a:t> </a:t>
            </a:r>
            <a:r>
              <a:rPr sz="1400" dirty="0">
                <a:latin typeface="Times New Roman"/>
                <a:cs typeface="Times New Roman"/>
              </a:rPr>
              <a:t>guide</a:t>
            </a:r>
            <a:r>
              <a:rPr sz="1400" spc="-25" dirty="0">
                <a:latin typeface="Times New Roman"/>
                <a:cs typeface="Times New Roman"/>
              </a:rPr>
              <a:t> </a:t>
            </a:r>
            <a:r>
              <a:rPr sz="1400" dirty="0">
                <a:latin typeface="Times New Roman"/>
                <a:cs typeface="Times New Roman"/>
              </a:rPr>
              <a:t>the</a:t>
            </a:r>
            <a:r>
              <a:rPr sz="1400" spc="-25" dirty="0">
                <a:latin typeface="Times New Roman"/>
                <a:cs typeface="Times New Roman"/>
              </a:rPr>
              <a:t> </a:t>
            </a:r>
            <a:r>
              <a:rPr sz="1400" spc="-10" dirty="0">
                <a:latin typeface="Times New Roman"/>
                <a:cs typeface="Times New Roman"/>
              </a:rPr>
              <a:t>accreditation</a:t>
            </a:r>
            <a:r>
              <a:rPr sz="1400" spc="-45" dirty="0">
                <a:latin typeface="Times New Roman"/>
                <a:cs typeface="Times New Roman"/>
              </a:rPr>
              <a:t> </a:t>
            </a:r>
            <a:r>
              <a:rPr sz="1400" dirty="0">
                <a:latin typeface="Times New Roman"/>
                <a:cs typeface="Times New Roman"/>
              </a:rPr>
              <a:t>journey</a:t>
            </a:r>
            <a:r>
              <a:rPr sz="1400" spc="-45" dirty="0">
                <a:latin typeface="Times New Roman"/>
                <a:cs typeface="Times New Roman"/>
              </a:rPr>
              <a:t> </a:t>
            </a:r>
            <a:r>
              <a:rPr sz="1400" dirty="0">
                <a:latin typeface="Times New Roman"/>
                <a:cs typeface="Times New Roman"/>
              </a:rPr>
              <a:t>and</a:t>
            </a:r>
            <a:r>
              <a:rPr sz="1400" spc="-30" dirty="0">
                <a:latin typeface="Times New Roman"/>
                <a:cs typeface="Times New Roman"/>
              </a:rPr>
              <a:t> </a:t>
            </a:r>
            <a:r>
              <a:rPr sz="1400" dirty="0">
                <a:latin typeface="Times New Roman"/>
                <a:cs typeface="Times New Roman"/>
              </a:rPr>
              <a:t>ensure</a:t>
            </a:r>
            <a:r>
              <a:rPr sz="1400" spc="-25" dirty="0">
                <a:latin typeface="Times New Roman"/>
                <a:cs typeface="Times New Roman"/>
              </a:rPr>
              <a:t> </a:t>
            </a:r>
            <a:r>
              <a:rPr sz="1400" dirty="0">
                <a:latin typeface="Times New Roman"/>
                <a:cs typeface="Times New Roman"/>
              </a:rPr>
              <a:t>quality</a:t>
            </a:r>
            <a:r>
              <a:rPr sz="1400" spc="-45" dirty="0">
                <a:latin typeface="Times New Roman"/>
                <a:cs typeface="Times New Roman"/>
              </a:rPr>
              <a:t> </a:t>
            </a:r>
            <a:r>
              <a:rPr sz="1400" spc="-10" dirty="0">
                <a:latin typeface="Times New Roman"/>
                <a:cs typeface="Times New Roman"/>
              </a:rPr>
              <a:t>enhancement.</a:t>
            </a:r>
            <a:endParaRPr sz="1400" dirty="0">
              <a:latin typeface="Times New Roman"/>
              <a:cs typeface="Times New Roman"/>
            </a:endParaRPr>
          </a:p>
          <a:p>
            <a:pPr marL="469265" marR="5080" indent="-228600">
              <a:lnSpc>
                <a:spcPts val="2420"/>
              </a:lnSpc>
              <a:spcBef>
                <a:spcPts val="185"/>
              </a:spcBef>
              <a:buFont typeface="Wingdings"/>
              <a:buChar char=""/>
              <a:tabLst>
                <a:tab pos="469265" algn="l"/>
              </a:tabLst>
            </a:pPr>
            <a:r>
              <a:rPr sz="1400" spc="-10" dirty="0">
                <a:latin typeface="Times New Roman"/>
                <a:cs typeface="Times New Roman"/>
              </a:rPr>
              <a:t>Post-accreditation,</a:t>
            </a:r>
            <a:r>
              <a:rPr sz="1400" spc="-25" dirty="0">
                <a:latin typeface="Times New Roman"/>
                <a:cs typeface="Times New Roman"/>
              </a:rPr>
              <a:t> </a:t>
            </a:r>
            <a:r>
              <a:rPr sz="1400" dirty="0">
                <a:latin typeface="Times New Roman"/>
                <a:cs typeface="Times New Roman"/>
              </a:rPr>
              <a:t>apply</a:t>
            </a:r>
            <a:r>
              <a:rPr sz="1400" spc="-30" dirty="0">
                <a:latin typeface="Times New Roman"/>
                <a:cs typeface="Times New Roman"/>
              </a:rPr>
              <a:t> </a:t>
            </a:r>
            <a:r>
              <a:rPr sz="1400" dirty="0">
                <a:latin typeface="Times New Roman"/>
                <a:cs typeface="Times New Roman"/>
              </a:rPr>
              <a:t>for</a:t>
            </a:r>
            <a:r>
              <a:rPr sz="1400" spc="-40" dirty="0">
                <a:latin typeface="Times New Roman"/>
                <a:cs typeface="Times New Roman"/>
              </a:rPr>
              <a:t> </a:t>
            </a:r>
            <a:r>
              <a:rPr sz="1400" dirty="0">
                <a:latin typeface="Times New Roman"/>
                <a:cs typeface="Times New Roman"/>
              </a:rPr>
              <a:t>UGC-recognized</a:t>
            </a:r>
            <a:r>
              <a:rPr sz="1400" spc="-35" dirty="0">
                <a:latin typeface="Times New Roman"/>
                <a:cs typeface="Times New Roman"/>
              </a:rPr>
              <a:t> </a:t>
            </a:r>
            <a:r>
              <a:rPr sz="1400" dirty="0">
                <a:latin typeface="Times New Roman"/>
                <a:cs typeface="Times New Roman"/>
              </a:rPr>
              <a:t>autonomy</a:t>
            </a:r>
            <a:r>
              <a:rPr sz="1400" spc="-30" dirty="0">
                <a:latin typeface="Times New Roman"/>
                <a:cs typeface="Times New Roman"/>
              </a:rPr>
              <a:t> </a:t>
            </a:r>
            <a:r>
              <a:rPr sz="1400" dirty="0">
                <a:latin typeface="Times New Roman"/>
                <a:cs typeface="Times New Roman"/>
              </a:rPr>
              <a:t>to</a:t>
            </a:r>
            <a:r>
              <a:rPr sz="1400" spc="-35" dirty="0">
                <a:latin typeface="Times New Roman"/>
                <a:cs typeface="Times New Roman"/>
              </a:rPr>
              <a:t> </a:t>
            </a:r>
            <a:r>
              <a:rPr sz="1400" dirty="0">
                <a:latin typeface="Times New Roman"/>
                <a:cs typeface="Times New Roman"/>
              </a:rPr>
              <a:t>promote</a:t>
            </a:r>
            <a:r>
              <a:rPr sz="1400" spc="-30" dirty="0">
                <a:latin typeface="Times New Roman"/>
                <a:cs typeface="Times New Roman"/>
              </a:rPr>
              <a:t> </a:t>
            </a:r>
            <a:r>
              <a:rPr sz="1400" dirty="0">
                <a:latin typeface="Times New Roman"/>
                <a:cs typeface="Times New Roman"/>
              </a:rPr>
              <a:t>curriculum</a:t>
            </a:r>
            <a:r>
              <a:rPr sz="1400" spc="-30" dirty="0">
                <a:latin typeface="Times New Roman"/>
                <a:cs typeface="Times New Roman"/>
              </a:rPr>
              <a:t> </a:t>
            </a:r>
            <a:r>
              <a:rPr sz="1400" dirty="0">
                <a:latin typeface="Times New Roman"/>
                <a:cs typeface="Times New Roman"/>
              </a:rPr>
              <a:t>innovation,</a:t>
            </a:r>
            <a:r>
              <a:rPr sz="1400" spc="-20" dirty="0">
                <a:latin typeface="Times New Roman"/>
                <a:cs typeface="Times New Roman"/>
              </a:rPr>
              <a:t> </a:t>
            </a:r>
            <a:r>
              <a:rPr sz="1400" dirty="0">
                <a:latin typeface="Times New Roman"/>
                <a:cs typeface="Times New Roman"/>
              </a:rPr>
              <a:t>faculty</a:t>
            </a:r>
            <a:r>
              <a:rPr sz="1400" spc="-55" dirty="0">
                <a:latin typeface="Times New Roman"/>
                <a:cs typeface="Times New Roman"/>
              </a:rPr>
              <a:t> </a:t>
            </a:r>
            <a:r>
              <a:rPr sz="1400" spc="-10" dirty="0">
                <a:latin typeface="Times New Roman"/>
                <a:cs typeface="Times New Roman"/>
              </a:rPr>
              <a:t>empowerment, </a:t>
            </a:r>
            <a:r>
              <a:rPr sz="1400" dirty="0">
                <a:latin typeface="Times New Roman"/>
                <a:cs typeface="Times New Roman"/>
              </a:rPr>
              <a:t>and</a:t>
            </a:r>
            <a:r>
              <a:rPr sz="1400" spc="-5" dirty="0">
                <a:latin typeface="Times New Roman"/>
                <a:cs typeface="Times New Roman"/>
              </a:rPr>
              <a:t> </a:t>
            </a:r>
            <a:r>
              <a:rPr sz="1400" dirty="0">
                <a:latin typeface="Times New Roman"/>
                <a:cs typeface="Times New Roman"/>
              </a:rPr>
              <a:t>improved</a:t>
            </a:r>
            <a:r>
              <a:rPr sz="1400" spc="-5" dirty="0">
                <a:latin typeface="Times New Roman"/>
                <a:cs typeface="Times New Roman"/>
              </a:rPr>
              <a:t> </a:t>
            </a:r>
            <a:r>
              <a:rPr sz="1400" spc="-10" dirty="0">
                <a:latin typeface="Times New Roman"/>
                <a:cs typeface="Times New Roman"/>
              </a:rPr>
              <a:t>institutional</a:t>
            </a:r>
            <a:r>
              <a:rPr sz="1400" spc="-30" dirty="0">
                <a:latin typeface="Times New Roman"/>
                <a:cs typeface="Times New Roman"/>
              </a:rPr>
              <a:t> </a:t>
            </a:r>
            <a:r>
              <a:rPr sz="1400" spc="-10" dirty="0">
                <a:latin typeface="Times New Roman"/>
                <a:cs typeface="Times New Roman"/>
              </a:rPr>
              <a:t>governance.</a:t>
            </a:r>
            <a:endParaRPr sz="1400" dirty="0">
              <a:latin typeface="Times New Roman"/>
              <a:cs typeface="Times New Roman"/>
            </a:endParaRPr>
          </a:p>
          <a:p>
            <a:pPr marL="12700" marR="4682490">
              <a:lnSpc>
                <a:spcPct val="150000"/>
              </a:lnSpc>
              <a:spcBef>
                <a:spcPts val="545"/>
              </a:spcBef>
            </a:pPr>
            <a:r>
              <a:rPr sz="1400" b="1" dirty="0">
                <a:latin typeface="Times New Roman"/>
                <a:cs typeface="Times New Roman"/>
              </a:rPr>
              <a:t>Goal</a:t>
            </a:r>
            <a:r>
              <a:rPr sz="1400" b="1" spc="-50" dirty="0">
                <a:latin typeface="Times New Roman"/>
                <a:cs typeface="Times New Roman"/>
              </a:rPr>
              <a:t> </a:t>
            </a:r>
            <a:r>
              <a:rPr sz="1400" b="1" dirty="0">
                <a:latin typeface="Times New Roman"/>
                <a:cs typeface="Times New Roman"/>
              </a:rPr>
              <a:t>2:</a:t>
            </a:r>
            <a:r>
              <a:rPr sz="1400" b="1" spc="-45" dirty="0">
                <a:latin typeface="Times New Roman"/>
                <a:cs typeface="Times New Roman"/>
              </a:rPr>
              <a:t> </a:t>
            </a:r>
            <a:r>
              <a:rPr sz="1400" b="1" dirty="0">
                <a:latin typeface="Times New Roman"/>
                <a:cs typeface="Times New Roman"/>
              </a:rPr>
              <a:t>Advancing</a:t>
            </a:r>
            <a:r>
              <a:rPr sz="1400" b="1" spc="-45" dirty="0">
                <a:latin typeface="Times New Roman"/>
                <a:cs typeface="Times New Roman"/>
              </a:rPr>
              <a:t> </a:t>
            </a:r>
            <a:r>
              <a:rPr sz="1400" b="1" dirty="0">
                <a:latin typeface="Times New Roman"/>
                <a:cs typeface="Times New Roman"/>
              </a:rPr>
              <a:t>Academic</a:t>
            </a:r>
            <a:r>
              <a:rPr sz="1400" b="1" spc="-45" dirty="0">
                <a:latin typeface="Times New Roman"/>
                <a:cs typeface="Times New Roman"/>
              </a:rPr>
              <a:t> </a:t>
            </a:r>
            <a:r>
              <a:rPr sz="1400" b="1" dirty="0">
                <a:latin typeface="Times New Roman"/>
                <a:cs typeface="Times New Roman"/>
              </a:rPr>
              <a:t>Programs</a:t>
            </a:r>
            <a:r>
              <a:rPr sz="1400" b="1" spc="-35" dirty="0">
                <a:latin typeface="Times New Roman"/>
                <a:cs typeface="Times New Roman"/>
              </a:rPr>
              <a:t> </a:t>
            </a:r>
            <a:r>
              <a:rPr sz="1400" b="1" dirty="0">
                <a:latin typeface="Times New Roman"/>
                <a:cs typeface="Times New Roman"/>
              </a:rPr>
              <a:t>(2024-</a:t>
            </a:r>
            <a:r>
              <a:rPr sz="1400" b="1" spc="-10" dirty="0">
                <a:latin typeface="Times New Roman"/>
                <a:cs typeface="Times New Roman"/>
              </a:rPr>
              <a:t>2029) Objective</a:t>
            </a:r>
            <a:r>
              <a:rPr sz="1400" b="1" spc="-10" dirty="0" smtClean="0">
                <a:latin typeface="Times New Roman"/>
                <a:cs typeface="Times New Roman"/>
              </a:rPr>
              <a:t>:</a:t>
            </a:r>
            <a:r>
              <a:rPr lang="en-US" sz="1400" b="1" spc="-10" dirty="0" smtClean="0">
                <a:latin typeface="Times New Roman"/>
                <a:cs typeface="Times New Roman"/>
              </a:rPr>
              <a:t> </a:t>
            </a:r>
            <a:r>
              <a:rPr lang="en-IN" sz="1400" dirty="0"/>
              <a:t>Align with NEP </a:t>
            </a:r>
            <a:r>
              <a:rPr lang="en-IN" sz="1400" dirty="0" smtClean="0"/>
              <a:t>2025</a:t>
            </a:r>
            <a:endParaRPr lang="en-IN" sz="1400" dirty="0" smtClean="0">
              <a:latin typeface="Times New Roman"/>
              <a:cs typeface="Times New Roman"/>
            </a:endParaRPr>
          </a:p>
          <a:p>
            <a:pPr marL="12700" marR="4682490">
              <a:lnSpc>
                <a:spcPct val="150000"/>
              </a:lnSpc>
              <a:spcBef>
                <a:spcPts val="545"/>
              </a:spcBef>
            </a:pPr>
            <a:r>
              <a:rPr sz="1400" b="1" dirty="0" smtClean="0">
                <a:latin typeface="Times New Roman"/>
                <a:cs typeface="Times New Roman"/>
              </a:rPr>
              <a:t>Key</a:t>
            </a:r>
            <a:r>
              <a:rPr sz="1400" b="1" spc="-35" dirty="0" smtClean="0">
                <a:latin typeface="Times New Roman"/>
                <a:cs typeface="Times New Roman"/>
              </a:rPr>
              <a:t> </a:t>
            </a:r>
            <a:r>
              <a:rPr sz="1400" b="1" dirty="0">
                <a:latin typeface="Times New Roman"/>
                <a:cs typeface="Times New Roman"/>
              </a:rPr>
              <a:t>Focus</a:t>
            </a:r>
            <a:r>
              <a:rPr sz="1400" b="1" spc="-30" dirty="0">
                <a:latin typeface="Times New Roman"/>
                <a:cs typeface="Times New Roman"/>
              </a:rPr>
              <a:t> </a:t>
            </a:r>
            <a:r>
              <a:rPr sz="1400" b="1" spc="-10" dirty="0">
                <a:latin typeface="Times New Roman"/>
                <a:cs typeface="Times New Roman"/>
              </a:rPr>
              <a:t>Areas</a:t>
            </a:r>
            <a:r>
              <a:rPr sz="1400" b="1" spc="-10" dirty="0" smtClean="0">
                <a:latin typeface="Times New Roman"/>
                <a:cs typeface="Times New Roman"/>
              </a:rPr>
              <a:t>:</a:t>
            </a:r>
            <a:r>
              <a:rPr lang="en-US" sz="1400" b="1" spc="-10" dirty="0" smtClean="0">
                <a:latin typeface="Times New Roman"/>
                <a:cs typeface="Times New Roman"/>
              </a:rPr>
              <a:t> </a:t>
            </a:r>
            <a:r>
              <a:rPr lang="en-IN" sz="1400" dirty="0"/>
              <a:t>Align with NEP 2025, emphasize inclusive and digital </a:t>
            </a:r>
            <a:r>
              <a:rPr lang="en-IN" sz="1400" dirty="0" smtClean="0"/>
              <a:t>teaching, </a:t>
            </a:r>
            <a:r>
              <a:rPr lang="en-IN" sz="1400" dirty="0"/>
              <a:t>Infuse global competencies and foundational literacy-numeracy </a:t>
            </a:r>
            <a:r>
              <a:rPr lang="en-IN" sz="1400" dirty="0" smtClean="0"/>
              <a:t>awareness.</a:t>
            </a:r>
            <a:endParaRPr lang="en-US" sz="1400" dirty="0">
              <a:latin typeface="Times New Roman"/>
              <a:cs typeface="Times New Roman"/>
            </a:endParaRPr>
          </a:p>
          <a:p>
            <a:pPr marL="12700">
              <a:lnSpc>
                <a:spcPct val="100000"/>
              </a:lnSpc>
              <a:spcBef>
                <a:spcPts val="785"/>
              </a:spcBef>
            </a:pPr>
            <a:endParaRPr sz="1400" dirty="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889762"/>
            <a:ext cx="8876665" cy="5709255"/>
          </a:xfrm>
          <a:prstGeom prst="rect">
            <a:avLst/>
          </a:prstGeom>
        </p:spPr>
        <p:txBody>
          <a:bodyPr vert="horz" wrap="square" lIns="0" tIns="11430" rIns="0" bIns="0" rtlCol="0">
            <a:spAutoFit/>
          </a:bodyPr>
          <a:lstStyle/>
          <a:p>
            <a:pPr marL="12700">
              <a:lnSpc>
                <a:spcPct val="100000"/>
              </a:lnSpc>
              <a:spcBef>
                <a:spcPts val="1085"/>
              </a:spcBef>
            </a:pPr>
            <a:endParaRPr lang="en-US" sz="1400" dirty="0" smtClean="0">
              <a:latin typeface="Segoe UI Emoji"/>
              <a:cs typeface="Segoe UI Emoji"/>
            </a:endParaRPr>
          </a:p>
          <a:p>
            <a:pPr marL="12700">
              <a:lnSpc>
                <a:spcPct val="100000"/>
              </a:lnSpc>
              <a:spcBef>
                <a:spcPts val="1085"/>
              </a:spcBef>
            </a:pPr>
            <a:r>
              <a:rPr sz="1400" dirty="0" smtClean="0">
                <a:latin typeface="Segoe UI Emoji"/>
                <a:cs typeface="Segoe UI Emoji"/>
              </a:rPr>
              <a:t>🔹</a:t>
            </a:r>
            <a:r>
              <a:rPr sz="1400" spc="-45" dirty="0" smtClean="0">
                <a:latin typeface="Segoe UI Emoji"/>
                <a:cs typeface="Segoe UI Emoji"/>
              </a:rPr>
              <a:t> </a:t>
            </a:r>
            <a:r>
              <a:rPr sz="1400" b="1" spc="-10" dirty="0">
                <a:latin typeface="Times New Roman"/>
                <a:cs typeface="Times New Roman"/>
              </a:rPr>
              <a:t>Curriculum Enrichment:</a:t>
            </a:r>
            <a:endParaRPr sz="1400" dirty="0">
              <a:latin typeface="Times New Roman"/>
              <a:cs typeface="Times New Roman"/>
            </a:endParaRPr>
          </a:p>
          <a:p>
            <a:pPr marL="469265" marR="525780" indent="-228600">
              <a:lnSpc>
                <a:spcPct val="104400"/>
              </a:lnSpc>
              <a:spcBef>
                <a:spcPts val="815"/>
              </a:spcBef>
              <a:buSzPct val="71428"/>
              <a:buFont typeface="Wingdings"/>
              <a:buChar char=""/>
              <a:tabLst>
                <a:tab pos="469265" algn="l"/>
              </a:tabLst>
            </a:pPr>
            <a:r>
              <a:rPr sz="1400" b="1" spc="-10" dirty="0">
                <a:latin typeface="Times New Roman"/>
                <a:cs typeface="Times New Roman"/>
              </a:rPr>
              <a:t>Modernize</a:t>
            </a:r>
            <a:r>
              <a:rPr sz="1400" b="1" spc="-30" dirty="0">
                <a:latin typeface="Times New Roman"/>
                <a:cs typeface="Times New Roman"/>
              </a:rPr>
              <a:t> </a:t>
            </a:r>
            <a:r>
              <a:rPr sz="1400" b="1" dirty="0">
                <a:latin typeface="Times New Roman"/>
                <a:cs typeface="Times New Roman"/>
              </a:rPr>
              <a:t>Content:</a:t>
            </a:r>
            <a:r>
              <a:rPr sz="1400" b="1" spc="-25" dirty="0">
                <a:latin typeface="Times New Roman"/>
                <a:cs typeface="Times New Roman"/>
              </a:rPr>
              <a:t> </a:t>
            </a:r>
            <a:r>
              <a:rPr lang="en-IN" sz="1400" dirty="0"/>
              <a:t>Upgrade all to smart </a:t>
            </a:r>
            <a:r>
              <a:rPr lang="en-IN" sz="1400" dirty="0" smtClean="0"/>
              <a:t>classrooms. </a:t>
            </a:r>
            <a:r>
              <a:rPr lang="en-IN" sz="1400" dirty="0"/>
              <a:t>Expand lab, high-speed Wi-Fi, simulation </a:t>
            </a:r>
            <a:r>
              <a:rPr lang="en-IN" sz="1400" dirty="0" smtClean="0"/>
              <a:t>software. </a:t>
            </a:r>
            <a:r>
              <a:rPr lang="en-IN" sz="1400" dirty="0"/>
              <a:t>Modernize with projector, podium </a:t>
            </a:r>
            <a:r>
              <a:rPr lang="en-IN" sz="1400" dirty="0" err="1"/>
              <a:t>mic</a:t>
            </a:r>
            <a:r>
              <a:rPr lang="en-IN" sz="1400" dirty="0"/>
              <a:t>, digital board</a:t>
            </a:r>
            <a:endParaRPr sz="1400" dirty="0">
              <a:latin typeface="Times New Roman"/>
              <a:cs typeface="Times New Roman"/>
            </a:endParaRPr>
          </a:p>
          <a:p>
            <a:pPr marL="469265" marR="720090" indent="-228600">
              <a:lnSpc>
                <a:spcPct val="104299"/>
              </a:lnSpc>
              <a:spcBef>
                <a:spcPts val="765"/>
              </a:spcBef>
              <a:buSzPct val="71428"/>
              <a:buFont typeface="Wingdings"/>
              <a:buChar char=""/>
              <a:tabLst>
                <a:tab pos="469265" algn="l"/>
              </a:tabLst>
            </a:pPr>
            <a:r>
              <a:rPr sz="1400" b="1" dirty="0">
                <a:latin typeface="Times New Roman"/>
                <a:cs typeface="Times New Roman"/>
              </a:rPr>
              <a:t>Flexible</a:t>
            </a:r>
            <a:r>
              <a:rPr sz="1400" b="1" spc="-40" dirty="0">
                <a:latin typeface="Times New Roman"/>
                <a:cs typeface="Times New Roman"/>
              </a:rPr>
              <a:t> </a:t>
            </a:r>
            <a:r>
              <a:rPr sz="1400" b="1" dirty="0">
                <a:latin typeface="Times New Roman"/>
                <a:cs typeface="Times New Roman"/>
              </a:rPr>
              <a:t>Learning:</a:t>
            </a:r>
            <a:r>
              <a:rPr sz="1400" b="1" spc="-35" dirty="0">
                <a:latin typeface="Times New Roman"/>
                <a:cs typeface="Times New Roman"/>
              </a:rPr>
              <a:t> </a:t>
            </a:r>
            <a:r>
              <a:rPr lang="en-IN" sz="1400" dirty="0"/>
              <a:t>Develop digital library, N-LIST &amp; e-resources </a:t>
            </a:r>
            <a:r>
              <a:rPr lang="en-IN" sz="1400" dirty="0" smtClean="0"/>
              <a:t>access. </a:t>
            </a:r>
            <a:r>
              <a:rPr lang="en-IN" sz="1400" dirty="0"/>
              <a:t>Establish language lab for multilingual </a:t>
            </a:r>
            <a:r>
              <a:rPr lang="en-IN" sz="1400" dirty="0" smtClean="0"/>
              <a:t>pedagogy.</a:t>
            </a:r>
            <a:r>
              <a:rPr lang="en-IN" sz="1400" dirty="0"/>
              <a:t> Train in three-language pedagogy approach</a:t>
            </a:r>
            <a:endParaRPr lang="en-IN" sz="1400" dirty="0" smtClean="0"/>
          </a:p>
          <a:p>
            <a:pPr marL="469265" marR="720090" indent="-228600">
              <a:lnSpc>
                <a:spcPct val="104299"/>
              </a:lnSpc>
              <a:spcBef>
                <a:spcPts val="765"/>
              </a:spcBef>
              <a:buSzPct val="71428"/>
              <a:buFont typeface="Wingdings"/>
              <a:buChar char=""/>
              <a:tabLst>
                <a:tab pos="469265" algn="l"/>
              </a:tabLst>
            </a:pPr>
            <a:r>
              <a:rPr sz="1400" b="1" dirty="0" smtClean="0">
                <a:latin typeface="Times New Roman"/>
                <a:cs typeface="Times New Roman"/>
              </a:rPr>
              <a:t>Promote</a:t>
            </a:r>
            <a:r>
              <a:rPr sz="1400" b="1" spc="-10" dirty="0" smtClean="0">
                <a:latin typeface="Times New Roman"/>
                <a:cs typeface="Times New Roman"/>
              </a:rPr>
              <a:t> </a:t>
            </a:r>
            <a:r>
              <a:rPr sz="1400" b="1" spc="-10" dirty="0">
                <a:latin typeface="Times New Roman"/>
                <a:cs typeface="Times New Roman"/>
              </a:rPr>
              <a:t>Research</a:t>
            </a:r>
            <a:r>
              <a:rPr sz="1400" b="1" spc="-40" dirty="0">
                <a:latin typeface="Times New Roman"/>
                <a:cs typeface="Times New Roman"/>
              </a:rPr>
              <a:t> </a:t>
            </a:r>
            <a:r>
              <a:rPr sz="1400" b="1" dirty="0" smtClean="0">
                <a:latin typeface="Times New Roman"/>
                <a:cs typeface="Times New Roman"/>
              </a:rPr>
              <a:t>Culture</a:t>
            </a:r>
            <a:r>
              <a:rPr lang="en-US" sz="1400" b="1" dirty="0" smtClean="0">
                <a:latin typeface="Times New Roman"/>
                <a:cs typeface="Times New Roman"/>
              </a:rPr>
              <a:t>: </a:t>
            </a:r>
            <a:r>
              <a:rPr lang="en-IN" sz="1400" dirty="0"/>
              <a:t>Extend to 12 weeks with mentoring, action </a:t>
            </a:r>
            <a:r>
              <a:rPr lang="en-IN" sz="1400" dirty="0" smtClean="0"/>
              <a:t>research.</a:t>
            </a:r>
            <a:r>
              <a:rPr lang="en-IN" sz="1400" dirty="0"/>
              <a:t> Integrate NEP-aligned modules (Foundational literacy, socio-emotional skills)</a:t>
            </a:r>
            <a:endParaRPr sz="1400" dirty="0">
              <a:latin typeface="Times New Roman"/>
              <a:cs typeface="Times New Roman"/>
            </a:endParaRPr>
          </a:p>
          <a:p>
            <a:pPr>
              <a:lnSpc>
                <a:spcPct val="100000"/>
              </a:lnSpc>
              <a:spcBef>
                <a:spcPts val="215"/>
              </a:spcBef>
              <a:buFont typeface="Wingdings"/>
              <a:buChar char=""/>
            </a:pPr>
            <a:endParaRPr sz="1400" dirty="0">
              <a:latin typeface="Times New Roman"/>
              <a:cs typeface="Times New Roman"/>
            </a:endParaRPr>
          </a:p>
          <a:p>
            <a:pPr marL="12700">
              <a:lnSpc>
                <a:spcPct val="100000"/>
              </a:lnSpc>
            </a:pPr>
            <a:r>
              <a:rPr sz="1400" b="1" dirty="0">
                <a:latin typeface="Times New Roman"/>
                <a:cs typeface="Times New Roman"/>
              </a:rPr>
              <a:t>Goal</a:t>
            </a:r>
            <a:r>
              <a:rPr sz="1400" b="1" spc="-10" dirty="0">
                <a:latin typeface="Times New Roman"/>
                <a:cs typeface="Times New Roman"/>
              </a:rPr>
              <a:t> </a:t>
            </a:r>
            <a:r>
              <a:rPr sz="1400" b="1" dirty="0">
                <a:latin typeface="Times New Roman"/>
                <a:cs typeface="Times New Roman"/>
              </a:rPr>
              <a:t>3:</a:t>
            </a:r>
            <a:r>
              <a:rPr sz="1400" b="1" spc="335" dirty="0">
                <a:latin typeface="Times New Roman"/>
                <a:cs typeface="Times New Roman"/>
              </a:rPr>
              <a:t> </a:t>
            </a:r>
            <a:r>
              <a:rPr sz="1400" b="1" spc="-10" dirty="0">
                <a:latin typeface="Times New Roman"/>
                <a:cs typeface="Times New Roman"/>
              </a:rPr>
              <a:t>Research</a:t>
            </a:r>
            <a:r>
              <a:rPr sz="1400" b="1" spc="-35" dirty="0">
                <a:latin typeface="Times New Roman"/>
                <a:cs typeface="Times New Roman"/>
              </a:rPr>
              <a:t> </a:t>
            </a:r>
            <a:r>
              <a:rPr sz="1400" b="1" spc="-10" dirty="0">
                <a:latin typeface="Times New Roman"/>
                <a:cs typeface="Times New Roman"/>
              </a:rPr>
              <a:t>Advancement</a:t>
            </a:r>
            <a:r>
              <a:rPr sz="1400" b="1" spc="-15" dirty="0">
                <a:latin typeface="Times New Roman"/>
                <a:cs typeface="Times New Roman"/>
              </a:rPr>
              <a:t> </a:t>
            </a:r>
            <a:r>
              <a:rPr sz="1400" b="1" dirty="0">
                <a:latin typeface="Times New Roman"/>
                <a:cs typeface="Times New Roman"/>
              </a:rPr>
              <a:t>and</a:t>
            </a:r>
            <a:r>
              <a:rPr sz="1400" b="1" spc="-10" dirty="0">
                <a:latin typeface="Times New Roman"/>
                <a:cs typeface="Times New Roman"/>
              </a:rPr>
              <a:t> </a:t>
            </a:r>
            <a:r>
              <a:rPr sz="1400" b="1" dirty="0">
                <a:latin typeface="Times New Roman"/>
                <a:cs typeface="Times New Roman"/>
              </a:rPr>
              <a:t>Innovation</a:t>
            </a:r>
            <a:r>
              <a:rPr sz="1400" b="1" spc="-35" dirty="0">
                <a:latin typeface="Times New Roman"/>
                <a:cs typeface="Times New Roman"/>
              </a:rPr>
              <a:t> </a:t>
            </a:r>
            <a:r>
              <a:rPr sz="1400" b="1" spc="-10" dirty="0">
                <a:latin typeface="Times New Roman"/>
                <a:cs typeface="Times New Roman"/>
              </a:rPr>
              <a:t>Ecosystem</a:t>
            </a:r>
            <a:endParaRPr sz="1400" dirty="0">
              <a:latin typeface="Times New Roman"/>
              <a:cs typeface="Times New Roman"/>
            </a:endParaRPr>
          </a:p>
          <a:p>
            <a:pPr marL="12700" marR="5080">
              <a:lnSpc>
                <a:spcPct val="104299"/>
              </a:lnSpc>
              <a:spcBef>
                <a:spcPts val="745"/>
              </a:spcBef>
            </a:pPr>
            <a:r>
              <a:rPr sz="1400" b="1" dirty="0">
                <a:latin typeface="Times New Roman"/>
                <a:cs typeface="Times New Roman"/>
              </a:rPr>
              <a:t>Objective:</a:t>
            </a:r>
            <a:r>
              <a:rPr sz="1400" b="1" spc="70" dirty="0">
                <a:latin typeface="Times New Roman"/>
                <a:cs typeface="Times New Roman"/>
              </a:rPr>
              <a:t> </a:t>
            </a:r>
            <a:r>
              <a:rPr sz="1400" dirty="0">
                <a:latin typeface="Times New Roman"/>
                <a:cs typeface="Times New Roman"/>
              </a:rPr>
              <a:t>To</a:t>
            </a:r>
            <a:r>
              <a:rPr sz="1400" spc="70" dirty="0">
                <a:latin typeface="Times New Roman"/>
                <a:cs typeface="Times New Roman"/>
              </a:rPr>
              <a:t> </a:t>
            </a:r>
            <a:r>
              <a:rPr sz="1400" dirty="0">
                <a:latin typeface="Times New Roman"/>
                <a:cs typeface="Times New Roman"/>
              </a:rPr>
              <a:t>build</a:t>
            </a:r>
            <a:r>
              <a:rPr sz="1400" spc="65" dirty="0">
                <a:latin typeface="Times New Roman"/>
                <a:cs typeface="Times New Roman"/>
              </a:rPr>
              <a:t> </a:t>
            </a:r>
            <a:r>
              <a:rPr sz="1400" dirty="0">
                <a:latin typeface="Times New Roman"/>
                <a:cs typeface="Times New Roman"/>
              </a:rPr>
              <a:t>a</a:t>
            </a:r>
            <a:r>
              <a:rPr sz="1400" spc="75" dirty="0">
                <a:latin typeface="Times New Roman"/>
                <a:cs typeface="Times New Roman"/>
              </a:rPr>
              <a:t> </a:t>
            </a:r>
            <a:r>
              <a:rPr sz="1400" dirty="0">
                <a:latin typeface="Times New Roman"/>
                <a:cs typeface="Times New Roman"/>
              </a:rPr>
              <a:t>dynamic</a:t>
            </a:r>
            <a:r>
              <a:rPr sz="1400" spc="70" dirty="0">
                <a:latin typeface="Times New Roman"/>
                <a:cs typeface="Times New Roman"/>
              </a:rPr>
              <a:t> </a:t>
            </a:r>
            <a:r>
              <a:rPr sz="1400" dirty="0">
                <a:latin typeface="Times New Roman"/>
                <a:cs typeface="Times New Roman"/>
              </a:rPr>
              <a:t>research</a:t>
            </a:r>
            <a:r>
              <a:rPr sz="1400" spc="50" dirty="0">
                <a:latin typeface="Times New Roman"/>
                <a:cs typeface="Times New Roman"/>
              </a:rPr>
              <a:t> </a:t>
            </a:r>
            <a:r>
              <a:rPr sz="1400" dirty="0">
                <a:latin typeface="Times New Roman"/>
                <a:cs typeface="Times New Roman"/>
              </a:rPr>
              <a:t>ecosystem</a:t>
            </a:r>
            <a:r>
              <a:rPr sz="1400" spc="25" dirty="0">
                <a:latin typeface="Times New Roman"/>
                <a:cs typeface="Times New Roman"/>
              </a:rPr>
              <a:t> </a:t>
            </a:r>
            <a:r>
              <a:rPr sz="1400" dirty="0">
                <a:latin typeface="Times New Roman"/>
                <a:cs typeface="Times New Roman"/>
              </a:rPr>
              <a:t>and</a:t>
            </a:r>
            <a:r>
              <a:rPr sz="1400" spc="90" dirty="0">
                <a:latin typeface="Times New Roman"/>
                <a:cs typeface="Times New Roman"/>
              </a:rPr>
              <a:t> </a:t>
            </a:r>
            <a:r>
              <a:rPr sz="1400" dirty="0">
                <a:latin typeface="Times New Roman"/>
                <a:cs typeface="Times New Roman"/>
              </a:rPr>
              <a:t>innovation</a:t>
            </a:r>
            <a:r>
              <a:rPr sz="1400" spc="50" dirty="0">
                <a:latin typeface="Times New Roman"/>
                <a:cs typeface="Times New Roman"/>
              </a:rPr>
              <a:t> </a:t>
            </a:r>
            <a:r>
              <a:rPr sz="1400" dirty="0">
                <a:latin typeface="Times New Roman"/>
                <a:cs typeface="Times New Roman"/>
              </a:rPr>
              <a:t>culture</a:t>
            </a:r>
            <a:r>
              <a:rPr sz="1400" spc="75" dirty="0">
                <a:latin typeface="Times New Roman"/>
                <a:cs typeface="Times New Roman"/>
              </a:rPr>
              <a:t> </a:t>
            </a:r>
            <a:r>
              <a:rPr sz="1400" dirty="0">
                <a:latin typeface="Times New Roman"/>
                <a:cs typeface="Times New Roman"/>
              </a:rPr>
              <a:t>in</a:t>
            </a:r>
            <a:r>
              <a:rPr sz="1400" spc="45" dirty="0">
                <a:latin typeface="Times New Roman"/>
                <a:cs typeface="Times New Roman"/>
              </a:rPr>
              <a:t> </a:t>
            </a:r>
            <a:r>
              <a:rPr lang="en-US" sz="1400" dirty="0" smtClean="0">
                <a:latin typeface="Times New Roman"/>
                <a:cs typeface="Times New Roman"/>
              </a:rPr>
              <a:t>education</a:t>
            </a:r>
            <a:r>
              <a:rPr sz="1400" spc="75" dirty="0" smtClean="0">
                <a:latin typeface="Times New Roman"/>
                <a:cs typeface="Times New Roman"/>
              </a:rPr>
              <a:t> </a:t>
            </a:r>
            <a:r>
              <a:rPr sz="1400" dirty="0">
                <a:latin typeface="Times New Roman"/>
                <a:cs typeface="Times New Roman"/>
              </a:rPr>
              <a:t>through</a:t>
            </a:r>
            <a:r>
              <a:rPr sz="1400" spc="50" dirty="0">
                <a:latin typeface="Times New Roman"/>
                <a:cs typeface="Times New Roman"/>
              </a:rPr>
              <a:t> </a:t>
            </a:r>
            <a:r>
              <a:rPr sz="1400" spc="-10" dirty="0">
                <a:latin typeface="Times New Roman"/>
                <a:cs typeface="Times New Roman"/>
              </a:rPr>
              <a:t>specialized </a:t>
            </a:r>
            <a:r>
              <a:rPr sz="1400" dirty="0">
                <a:latin typeface="Times New Roman"/>
                <a:cs typeface="Times New Roman"/>
              </a:rPr>
              <a:t>centers,</a:t>
            </a:r>
            <a:r>
              <a:rPr sz="1400" spc="-10" dirty="0">
                <a:latin typeface="Times New Roman"/>
                <a:cs typeface="Times New Roman"/>
              </a:rPr>
              <a:t> high-</a:t>
            </a:r>
            <a:r>
              <a:rPr sz="1400" dirty="0">
                <a:latin typeface="Times New Roman"/>
                <a:cs typeface="Times New Roman"/>
              </a:rPr>
              <a:t>quality</a:t>
            </a:r>
            <a:r>
              <a:rPr sz="1400" spc="-40" dirty="0">
                <a:latin typeface="Times New Roman"/>
                <a:cs typeface="Times New Roman"/>
              </a:rPr>
              <a:t> </a:t>
            </a:r>
            <a:r>
              <a:rPr sz="1400" dirty="0">
                <a:latin typeface="Times New Roman"/>
                <a:cs typeface="Times New Roman"/>
              </a:rPr>
              <a:t>output,</a:t>
            </a:r>
            <a:r>
              <a:rPr sz="1400" spc="-15" dirty="0">
                <a:latin typeface="Times New Roman"/>
                <a:cs typeface="Times New Roman"/>
              </a:rPr>
              <a:t> </a:t>
            </a:r>
            <a:r>
              <a:rPr sz="1400" dirty="0" smtClean="0">
                <a:latin typeface="Times New Roman"/>
                <a:cs typeface="Times New Roman"/>
              </a:rPr>
              <a:t>and</a:t>
            </a:r>
            <a:r>
              <a:rPr lang="en-US" sz="1400" dirty="0" smtClean="0">
                <a:latin typeface="Times New Roman"/>
                <a:cs typeface="Times New Roman"/>
              </a:rPr>
              <a:t> </a:t>
            </a:r>
            <a:r>
              <a:rPr lang="en-IN" sz="1400" dirty="0"/>
              <a:t>in the areas of </a:t>
            </a:r>
            <a:r>
              <a:rPr lang="en-IN" sz="1400" b="1" dirty="0"/>
              <a:t>academics, infrastructure, governance, outreach, and quality assurance</a:t>
            </a:r>
            <a:r>
              <a:rPr lang="en-IN" sz="1400" dirty="0"/>
              <a:t>, thereby enhancing the institute’s eligibility and effectiveness for </a:t>
            </a:r>
            <a:r>
              <a:rPr lang="en-IN" sz="1400" b="1" dirty="0"/>
              <a:t>NAAC accreditation and long-term excellence</a:t>
            </a:r>
            <a:r>
              <a:rPr lang="en-IN" sz="1400" dirty="0"/>
              <a:t> in teacher education.</a:t>
            </a:r>
            <a:endParaRPr lang="en-US" sz="1400" dirty="0"/>
          </a:p>
          <a:p>
            <a:pPr>
              <a:lnSpc>
                <a:spcPct val="100000"/>
              </a:lnSpc>
              <a:spcBef>
                <a:spcPts val="190"/>
              </a:spcBef>
            </a:pPr>
            <a:endParaRPr sz="1400" dirty="0">
              <a:latin typeface="Times New Roman"/>
              <a:cs typeface="Times New Roman"/>
            </a:endParaRPr>
          </a:p>
          <a:p>
            <a:pPr marL="12700">
              <a:lnSpc>
                <a:spcPct val="100000"/>
              </a:lnSpc>
            </a:pPr>
            <a:r>
              <a:rPr sz="1400" b="1" dirty="0">
                <a:latin typeface="Times New Roman"/>
                <a:cs typeface="Times New Roman"/>
              </a:rPr>
              <a:t>Key</a:t>
            </a:r>
            <a:r>
              <a:rPr sz="1400" b="1" spc="-35" dirty="0">
                <a:latin typeface="Times New Roman"/>
                <a:cs typeface="Times New Roman"/>
              </a:rPr>
              <a:t> </a:t>
            </a:r>
            <a:r>
              <a:rPr sz="1400" b="1" dirty="0">
                <a:latin typeface="Times New Roman"/>
                <a:cs typeface="Times New Roman"/>
              </a:rPr>
              <a:t>Focus</a:t>
            </a:r>
            <a:r>
              <a:rPr sz="1400" b="1" spc="-30" dirty="0">
                <a:latin typeface="Times New Roman"/>
                <a:cs typeface="Times New Roman"/>
              </a:rPr>
              <a:t> </a:t>
            </a:r>
            <a:r>
              <a:rPr sz="1400" b="1" spc="-10" dirty="0">
                <a:latin typeface="Times New Roman"/>
                <a:cs typeface="Times New Roman"/>
              </a:rPr>
              <a:t>Areas:</a:t>
            </a:r>
            <a:endParaRPr sz="1400" dirty="0">
              <a:latin typeface="Times New Roman"/>
              <a:cs typeface="Times New Roman"/>
            </a:endParaRPr>
          </a:p>
          <a:p>
            <a:pPr marL="12700">
              <a:lnSpc>
                <a:spcPct val="100000"/>
              </a:lnSpc>
              <a:spcBef>
                <a:spcPts val="1060"/>
              </a:spcBef>
            </a:pPr>
            <a:r>
              <a:rPr sz="1400" b="1" spc="755" dirty="0">
                <a:latin typeface="Arial"/>
                <a:cs typeface="Arial"/>
              </a:rPr>
              <a:t>🔹</a:t>
            </a:r>
            <a:r>
              <a:rPr sz="1400" b="1" spc="-35" dirty="0">
                <a:latin typeface="Arial"/>
                <a:cs typeface="Arial"/>
              </a:rPr>
              <a:t> </a:t>
            </a:r>
            <a:r>
              <a:rPr sz="1400" b="1" spc="-10" dirty="0">
                <a:latin typeface="Times New Roman"/>
                <a:cs typeface="Times New Roman"/>
              </a:rPr>
              <a:t>Research</a:t>
            </a:r>
            <a:r>
              <a:rPr sz="1400" b="1" spc="-15" dirty="0">
                <a:latin typeface="Times New Roman"/>
                <a:cs typeface="Times New Roman"/>
              </a:rPr>
              <a:t> </a:t>
            </a:r>
            <a:r>
              <a:rPr sz="1400" b="1" spc="-10" dirty="0">
                <a:latin typeface="Times New Roman"/>
                <a:cs typeface="Times New Roman"/>
              </a:rPr>
              <a:t>Infrastructure</a:t>
            </a:r>
            <a:r>
              <a:rPr sz="1400" b="1" spc="-10" dirty="0" smtClean="0">
                <a:latin typeface="Times New Roman"/>
                <a:cs typeface="Times New Roman"/>
              </a:rPr>
              <a:t>:</a:t>
            </a:r>
            <a:endParaRPr lang="en-US" sz="1400" b="1" spc="-10" dirty="0" smtClean="0">
              <a:latin typeface="Times New Roman"/>
              <a:cs typeface="Times New Roman"/>
            </a:endParaRPr>
          </a:p>
          <a:p>
            <a:pPr lvl="0"/>
            <a:r>
              <a:rPr lang="en-IN" sz="1400" dirty="0" smtClean="0">
                <a:latin typeface="Times New Roman"/>
                <a:cs typeface="Times New Roman"/>
              </a:rPr>
              <a:t>\</a:t>
            </a:r>
          </a:p>
          <a:p>
            <a:pPr lvl="0"/>
            <a:r>
              <a:rPr lang="en-IN" sz="1400" dirty="0">
                <a:latin typeface="Times New Roman"/>
                <a:cs typeface="Times New Roman"/>
              </a:rPr>
              <a:t>	</a:t>
            </a:r>
            <a:r>
              <a:rPr lang="en-IN" sz="1400" dirty="0" smtClean="0"/>
              <a:t>Extensive </a:t>
            </a:r>
            <a:r>
              <a:rPr lang="en-IN" sz="1400" dirty="0"/>
              <a:t>school-based practice, reflection journals, and feedback</a:t>
            </a:r>
            <a:r>
              <a:rPr lang="en-IN" sz="1400" dirty="0" smtClean="0"/>
              <a:t>.</a:t>
            </a:r>
          </a:p>
          <a:p>
            <a:r>
              <a:rPr lang="en-IN" sz="1400" dirty="0" smtClean="0"/>
              <a:t>	ICT-enabled </a:t>
            </a:r>
            <a:r>
              <a:rPr lang="en-IN" sz="1400" dirty="0"/>
              <a:t>teaching, group discussions, role-play, microteaching</a:t>
            </a:r>
            <a:r>
              <a:rPr lang="en-IN" sz="1400" dirty="0" smtClean="0"/>
              <a:t>.</a:t>
            </a:r>
          </a:p>
          <a:p>
            <a:r>
              <a:rPr lang="en-IN" sz="1400" dirty="0"/>
              <a:t>	Faculty mentorship for academic and personal guidance</a:t>
            </a:r>
            <a:r>
              <a:rPr lang="en-IN" sz="1400" dirty="0" smtClean="0"/>
              <a:t>.</a:t>
            </a:r>
            <a:endParaRPr lang="en-US" sz="1400" dirty="0"/>
          </a:p>
          <a:p>
            <a:pPr marL="12700">
              <a:lnSpc>
                <a:spcPct val="100000"/>
              </a:lnSpc>
              <a:spcBef>
                <a:spcPts val="1055"/>
              </a:spcBef>
            </a:pPr>
            <a:r>
              <a:rPr sz="1400" b="1" spc="755" dirty="0" smtClean="0">
                <a:latin typeface="Arial"/>
                <a:cs typeface="Arial"/>
              </a:rPr>
              <a:t>🔹</a:t>
            </a:r>
            <a:r>
              <a:rPr sz="1400" b="1" spc="-100" dirty="0" smtClean="0">
                <a:latin typeface="Arial"/>
                <a:cs typeface="Arial"/>
              </a:rPr>
              <a:t> </a:t>
            </a:r>
            <a:r>
              <a:rPr sz="1400" b="1" dirty="0">
                <a:latin typeface="Times New Roman"/>
                <a:cs typeface="Times New Roman"/>
              </a:rPr>
              <a:t>Faculty</a:t>
            </a:r>
            <a:r>
              <a:rPr sz="1400" b="1" spc="-50" dirty="0">
                <a:latin typeface="Times New Roman"/>
                <a:cs typeface="Times New Roman"/>
              </a:rPr>
              <a:t> </a:t>
            </a:r>
            <a:r>
              <a:rPr sz="1400" b="1" dirty="0">
                <a:latin typeface="Times New Roman"/>
                <a:cs typeface="Times New Roman"/>
              </a:rPr>
              <a:t>and</a:t>
            </a:r>
            <a:r>
              <a:rPr sz="1400" b="1" spc="-35" dirty="0">
                <a:latin typeface="Times New Roman"/>
                <a:cs typeface="Times New Roman"/>
              </a:rPr>
              <a:t> </a:t>
            </a:r>
            <a:r>
              <a:rPr sz="1400" b="1" dirty="0">
                <a:latin typeface="Times New Roman"/>
                <a:cs typeface="Times New Roman"/>
              </a:rPr>
              <a:t>Student</a:t>
            </a:r>
            <a:r>
              <a:rPr sz="1400" b="1" spc="-35" dirty="0">
                <a:latin typeface="Times New Roman"/>
                <a:cs typeface="Times New Roman"/>
              </a:rPr>
              <a:t> </a:t>
            </a:r>
            <a:r>
              <a:rPr sz="1400" b="1" dirty="0">
                <a:latin typeface="Times New Roman"/>
                <a:cs typeface="Times New Roman"/>
              </a:rPr>
              <a:t>Research</a:t>
            </a:r>
            <a:r>
              <a:rPr sz="1400" b="1" spc="-55" dirty="0">
                <a:latin typeface="Times New Roman"/>
                <a:cs typeface="Times New Roman"/>
              </a:rPr>
              <a:t> </a:t>
            </a:r>
            <a:r>
              <a:rPr sz="1400" b="1" spc="-10" dirty="0">
                <a:latin typeface="Times New Roman"/>
                <a:cs typeface="Times New Roman"/>
              </a:rPr>
              <a:t>Promotion:</a:t>
            </a:r>
            <a:endParaRPr sz="1400" dirty="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778433"/>
            <a:ext cx="8355330" cy="6219523"/>
          </a:xfrm>
          <a:prstGeom prst="rect">
            <a:avLst/>
          </a:prstGeom>
        </p:spPr>
        <p:txBody>
          <a:bodyPr vert="horz" wrap="square" lIns="0" tIns="122555" rIns="0" bIns="0" rtlCol="0">
            <a:spAutoFit/>
          </a:bodyPr>
          <a:lstStyle/>
          <a:p>
            <a:pPr marL="469265" indent="-227965">
              <a:lnSpc>
                <a:spcPct val="100000"/>
              </a:lnSpc>
              <a:spcBef>
                <a:spcPts val="965"/>
              </a:spcBef>
              <a:buSzPct val="71428"/>
              <a:buFont typeface="Wingdings"/>
              <a:buChar char=""/>
              <a:tabLst>
                <a:tab pos="469265" algn="l"/>
              </a:tabLst>
            </a:pPr>
            <a:r>
              <a:rPr sz="1400" dirty="0">
                <a:latin typeface="Times New Roman"/>
                <a:cs typeface="Times New Roman"/>
              </a:rPr>
              <a:t>Provide</a:t>
            </a:r>
            <a:r>
              <a:rPr sz="1400" spc="-35" dirty="0">
                <a:latin typeface="Times New Roman"/>
                <a:cs typeface="Times New Roman"/>
              </a:rPr>
              <a:t> </a:t>
            </a:r>
            <a:r>
              <a:rPr sz="1400" dirty="0">
                <a:latin typeface="Times New Roman"/>
                <a:cs typeface="Times New Roman"/>
              </a:rPr>
              <a:t>grants</a:t>
            </a:r>
            <a:r>
              <a:rPr sz="1400" spc="-35"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seed</a:t>
            </a:r>
            <a:r>
              <a:rPr sz="1400" spc="-20" dirty="0">
                <a:latin typeface="Times New Roman"/>
                <a:cs typeface="Times New Roman"/>
              </a:rPr>
              <a:t> </a:t>
            </a:r>
            <a:r>
              <a:rPr sz="1400" dirty="0">
                <a:latin typeface="Times New Roman"/>
                <a:cs typeface="Times New Roman"/>
              </a:rPr>
              <a:t>funding</a:t>
            </a:r>
            <a:r>
              <a:rPr sz="1400" spc="-35" dirty="0">
                <a:latin typeface="Times New Roman"/>
                <a:cs typeface="Times New Roman"/>
              </a:rPr>
              <a:t> </a:t>
            </a:r>
            <a:r>
              <a:rPr sz="1400" dirty="0">
                <a:latin typeface="Times New Roman"/>
                <a:cs typeface="Times New Roman"/>
              </a:rPr>
              <a:t>for</a:t>
            </a:r>
            <a:r>
              <a:rPr sz="1400" spc="-45" dirty="0">
                <a:latin typeface="Times New Roman"/>
                <a:cs typeface="Times New Roman"/>
              </a:rPr>
              <a:t> </a:t>
            </a:r>
            <a:r>
              <a:rPr sz="1400" dirty="0">
                <a:latin typeface="Times New Roman"/>
                <a:cs typeface="Times New Roman"/>
              </a:rPr>
              <a:t>research</a:t>
            </a:r>
            <a:r>
              <a:rPr sz="1400" spc="-35" dirty="0">
                <a:latin typeface="Times New Roman"/>
                <a:cs typeface="Times New Roman"/>
              </a:rPr>
              <a:t> </a:t>
            </a:r>
            <a:r>
              <a:rPr sz="1400" spc="-10" dirty="0">
                <a:latin typeface="Times New Roman"/>
                <a:cs typeface="Times New Roman"/>
              </a:rPr>
              <a:t>projects.</a:t>
            </a:r>
            <a:endParaRPr sz="1400" dirty="0">
              <a:latin typeface="Times New Roman"/>
              <a:cs typeface="Times New Roman"/>
            </a:endParaRPr>
          </a:p>
          <a:p>
            <a:pPr marL="469265" indent="-227965">
              <a:lnSpc>
                <a:spcPct val="100000"/>
              </a:lnSpc>
              <a:spcBef>
                <a:spcPts val="869"/>
              </a:spcBef>
              <a:buSzPct val="71428"/>
              <a:buFont typeface="Wingdings"/>
              <a:buChar char=""/>
              <a:tabLst>
                <a:tab pos="469265" algn="l"/>
              </a:tabLst>
            </a:pPr>
            <a:r>
              <a:rPr sz="1400" dirty="0">
                <a:latin typeface="Times New Roman"/>
                <a:cs typeface="Times New Roman"/>
              </a:rPr>
              <a:t>Encourage</a:t>
            </a:r>
            <a:r>
              <a:rPr sz="1400" spc="-50" dirty="0">
                <a:latin typeface="Times New Roman"/>
                <a:cs typeface="Times New Roman"/>
              </a:rPr>
              <a:t> </a:t>
            </a:r>
            <a:r>
              <a:rPr sz="1400" dirty="0">
                <a:latin typeface="Times New Roman"/>
                <a:cs typeface="Times New Roman"/>
              </a:rPr>
              <a:t>publications</a:t>
            </a:r>
            <a:r>
              <a:rPr sz="1400" spc="-25" dirty="0">
                <a:latin typeface="Times New Roman"/>
                <a:cs typeface="Times New Roman"/>
              </a:rPr>
              <a:t> </a:t>
            </a:r>
            <a:r>
              <a:rPr sz="1400" dirty="0">
                <a:latin typeface="Times New Roman"/>
                <a:cs typeface="Times New Roman"/>
              </a:rPr>
              <a:t>in</a:t>
            </a:r>
            <a:r>
              <a:rPr sz="1400" spc="-70" dirty="0">
                <a:latin typeface="Times New Roman"/>
                <a:cs typeface="Times New Roman"/>
              </a:rPr>
              <a:t> </a:t>
            </a:r>
            <a:r>
              <a:rPr sz="1400" dirty="0">
                <a:latin typeface="Times New Roman"/>
                <a:cs typeface="Times New Roman"/>
              </a:rPr>
              <a:t>UGC</a:t>
            </a:r>
            <a:r>
              <a:rPr sz="1400" spc="-50" dirty="0">
                <a:latin typeface="Times New Roman"/>
                <a:cs typeface="Times New Roman"/>
              </a:rPr>
              <a:t> </a:t>
            </a:r>
            <a:r>
              <a:rPr sz="1400" dirty="0">
                <a:latin typeface="Times New Roman"/>
                <a:cs typeface="Times New Roman"/>
              </a:rPr>
              <a:t>listed</a:t>
            </a:r>
            <a:r>
              <a:rPr sz="1400" spc="-50" dirty="0">
                <a:latin typeface="Times New Roman"/>
                <a:cs typeface="Times New Roman"/>
              </a:rPr>
              <a:t> </a:t>
            </a:r>
            <a:r>
              <a:rPr sz="1400" dirty="0">
                <a:latin typeface="Times New Roman"/>
                <a:cs typeface="Times New Roman"/>
              </a:rPr>
              <a:t>and</a:t>
            </a:r>
            <a:r>
              <a:rPr sz="1400" spc="-30" dirty="0">
                <a:latin typeface="Times New Roman"/>
                <a:cs typeface="Times New Roman"/>
              </a:rPr>
              <a:t> </a:t>
            </a:r>
            <a:r>
              <a:rPr sz="1400" dirty="0">
                <a:latin typeface="Times New Roman"/>
                <a:cs typeface="Times New Roman"/>
              </a:rPr>
              <a:t>indexed</a:t>
            </a:r>
            <a:r>
              <a:rPr sz="1400" spc="-55" dirty="0">
                <a:latin typeface="Times New Roman"/>
                <a:cs typeface="Times New Roman"/>
              </a:rPr>
              <a:t> </a:t>
            </a:r>
            <a:r>
              <a:rPr sz="1400" spc="-10" dirty="0">
                <a:latin typeface="Times New Roman"/>
                <a:cs typeface="Times New Roman"/>
              </a:rPr>
              <a:t>journals.</a:t>
            </a:r>
            <a:endParaRPr sz="1400" dirty="0">
              <a:latin typeface="Times New Roman"/>
              <a:cs typeface="Times New Roman"/>
            </a:endParaRPr>
          </a:p>
          <a:p>
            <a:pPr marL="469265" indent="-227965">
              <a:lnSpc>
                <a:spcPct val="100000"/>
              </a:lnSpc>
              <a:spcBef>
                <a:spcPts val="840"/>
              </a:spcBef>
              <a:buSzPct val="71428"/>
              <a:buFont typeface="Wingdings"/>
              <a:buChar char=""/>
              <a:tabLst>
                <a:tab pos="469265" algn="l"/>
              </a:tabLst>
            </a:pPr>
            <a:r>
              <a:rPr sz="1400" dirty="0">
                <a:latin typeface="Times New Roman"/>
                <a:cs typeface="Times New Roman"/>
              </a:rPr>
              <a:t>Support</a:t>
            </a:r>
            <a:r>
              <a:rPr sz="1400" spc="-10" dirty="0">
                <a:latin typeface="Times New Roman"/>
                <a:cs typeface="Times New Roman"/>
              </a:rPr>
              <a:t> </a:t>
            </a:r>
            <a:r>
              <a:rPr sz="1400" dirty="0">
                <a:latin typeface="Times New Roman"/>
                <a:cs typeface="Times New Roman"/>
              </a:rPr>
              <a:t>participation</a:t>
            </a:r>
            <a:r>
              <a:rPr sz="1400" spc="-10" dirty="0">
                <a:latin typeface="Times New Roman"/>
                <a:cs typeface="Times New Roman"/>
              </a:rPr>
              <a:t> </a:t>
            </a:r>
            <a:r>
              <a:rPr sz="1400" dirty="0">
                <a:latin typeface="Times New Roman"/>
                <a:cs typeface="Times New Roman"/>
              </a:rPr>
              <a:t>in</a:t>
            </a:r>
            <a:r>
              <a:rPr sz="1400" spc="-10" dirty="0">
                <a:latin typeface="Times New Roman"/>
                <a:cs typeface="Times New Roman"/>
              </a:rPr>
              <a:t> national/international</a:t>
            </a:r>
            <a:r>
              <a:rPr sz="1400" spc="-35" dirty="0">
                <a:latin typeface="Times New Roman"/>
                <a:cs typeface="Times New Roman"/>
              </a:rPr>
              <a:t> </a:t>
            </a:r>
            <a:r>
              <a:rPr sz="1400" spc="-10" dirty="0" smtClean="0">
                <a:latin typeface="Times New Roman"/>
                <a:cs typeface="Times New Roman"/>
              </a:rPr>
              <a:t>conferences</a:t>
            </a:r>
            <a:r>
              <a:rPr lang="en-US" sz="1400" spc="-10" dirty="0" smtClean="0">
                <a:latin typeface="Times New Roman"/>
                <a:cs typeface="Times New Roman"/>
              </a:rPr>
              <a:t>, and seminars.</a:t>
            </a:r>
            <a:endParaRPr sz="1400" dirty="0">
              <a:latin typeface="Times New Roman"/>
              <a:cs typeface="Times New Roman"/>
            </a:endParaRPr>
          </a:p>
          <a:p>
            <a:pPr marL="12700">
              <a:lnSpc>
                <a:spcPct val="100000"/>
              </a:lnSpc>
              <a:spcBef>
                <a:spcPts val="1080"/>
              </a:spcBef>
            </a:pPr>
            <a:r>
              <a:rPr sz="1400" b="1" spc="755" dirty="0">
                <a:latin typeface="Arial"/>
                <a:cs typeface="Arial"/>
              </a:rPr>
              <a:t>🔹</a:t>
            </a:r>
            <a:r>
              <a:rPr sz="1400" b="1" spc="-55" dirty="0">
                <a:latin typeface="Arial"/>
                <a:cs typeface="Arial"/>
              </a:rPr>
              <a:t> </a:t>
            </a:r>
            <a:r>
              <a:rPr sz="1400" b="1" spc="-10" dirty="0">
                <a:latin typeface="Times New Roman"/>
                <a:cs typeface="Times New Roman"/>
              </a:rPr>
              <a:t>Innovation,</a:t>
            </a:r>
            <a:r>
              <a:rPr sz="1400" b="1" spc="5" dirty="0">
                <a:latin typeface="Times New Roman"/>
                <a:cs typeface="Times New Roman"/>
              </a:rPr>
              <a:t> </a:t>
            </a:r>
            <a:r>
              <a:rPr sz="1400" b="1" dirty="0">
                <a:latin typeface="Times New Roman"/>
                <a:cs typeface="Times New Roman"/>
              </a:rPr>
              <a:t>Patents &amp;</a:t>
            </a:r>
            <a:r>
              <a:rPr sz="1400" b="1" spc="-15" dirty="0">
                <a:latin typeface="Times New Roman"/>
                <a:cs typeface="Times New Roman"/>
              </a:rPr>
              <a:t> </a:t>
            </a:r>
            <a:r>
              <a:rPr sz="1400" b="1" spc="-10" dirty="0">
                <a:latin typeface="Times New Roman"/>
                <a:cs typeface="Times New Roman"/>
              </a:rPr>
              <a:t>Commercialization</a:t>
            </a:r>
            <a:endParaRPr sz="1400" dirty="0">
              <a:latin typeface="Times New Roman"/>
              <a:cs typeface="Times New Roman"/>
            </a:endParaRPr>
          </a:p>
          <a:p>
            <a:pPr marL="469265" indent="-227965">
              <a:lnSpc>
                <a:spcPct val="100000"/>
              </a:lnSpc>
              <a:spcBef>
                <a:spcPts val="915"/>
              </a:spcBef>
              <a:buSzPct val="71428"/>
              <a:buFont typeface="Wingdings"/>
              <a:buChar char=""/>
              <a:tabLst>
                <a:tab pos="469265" algn="l"/>
              </a:tabLst>
            </a:pPr>
            <a:r>
              <a:rPr sz="1400" dirty="0">
                <a:latin typeface="Times New Roman"/>
                <a:cs typeface="Times New Roman"/>
              </a:rPr>
              <a:t>Conduct</a:t>
            </a:r>
            <a:r>
              <a:rPr sz="1400" spc="-30" dirty="0">
                <a:latin typeface="Times New Roman"/>
                <a:cs typeface="Times New Roman"/>
              </a:rPr>
              <a:t> </a:t>
            </a:r>
            <a:r>
              <a:rPr sz="1400" dirty="0">
                <a:latin typeface="Times New Roman"/>
                <a:cs typeface="Times New Roman"/>
              </a:rPr>
              <a:t>workshops</a:t>
            </a:r>
            <a:r>
              <a:rPr sz="1400" spc="-20" dirty="0">
                <a:latin typeface="Times New Roman"/>
                <a:cs typeface="Times New Roman"/>
              </a:rPr>
              <a:t> </a:t>
            </a:r>
            <a:r>
              <a:rPr lang="en-US" sz="1400" dirty="0">
                <a:latin typeface="Times New Roman"/>
                <a:cs typeface="Times New Roman"/>
              </a:rPr>
              <a:t> </a:t>
            </a:r>
            <a:r>
              <a:rPr lang="en-US" sz="1400" dirty="0" smtClean="0">
                <a:latin typeface="Times New Roman"/>
                <a:cs typeface="Times New Roman"/>
              </a:rPr>
              <a:t>and EDP’s </a:t>
            </a:r>
            <a:endParaRPr lang="en-US" sz="1400" spc="-50" dirty="0" smtClean="0">
              <a:latin typeface="Times New Roman"/>
              <a:cs typeface="Times New Roman"/>
            </a:endParaRPr>
          </a:p>
          <a:p>
            <a:pPr lvl="0"/>
            <a:r>
              <a:rPr lang="en-IN" sz="1400" dirty="0"/>
              <a:t>	</a:t>
            </a:r>
            <a:r>
              <a:rPr lang="en-IN" sz="1400" dirty="0" smtClean="0"/>
              <a:t>Encouragement </a:t>
            </a:r>
            <a:r>
              <a:rPr lang="en-IN" sz="1400" dirty="0"/>
              <a:t>for Faculty Research Publications</a:t>
            </a:r>
            <a:endParaRPr lang="en-US" sz="1400" dirty="0"/>
          </a:p>
          <a:p>
            <a:pPr>
              <a:lnSpc>
                <a:spcPct val="100000"/>
              </a:lnSpc>
              <a:buFont typeface="Wingdings"/>
              <a:buChar char=""/>
            </a:pPr>
            <a:endParaRPr sz="1400" dirty="0">
              <a:latin typeface="Times New Roman"/>
              <a:cs typeface="Times New Roman"/>
            </a:endParaRPr>
          </a:p>
          <a:p>
            <a:pPr>
              <a:lnSpc>
                <a:spcPct val="100000"/>
              </a:lnSpc>
              <a:spcBef>
                <a:spcPts val="190"/>
              </a:spcBef>
              <a:buFont typeface="Wingdings"/>
              <a:buChar char=""/>
            </a:pPr>
            <a:endParaRPr sz="1400" dirty="0">
              <a:latin typeface="Times New Roman"/>
              <a:cs typeface="Times New Roman"/>
            </a:endParaRPr>
          </a:p>
          <a:p>
            <a:pPr marL="12700">
              <a:lnSpc>
                <a:spcPct val="100000"/>
              </a:lnSpc>
              <a:spcBef>
                <a:spcPts val="5"/>
              </a:spcBef>
            </a:pPr>
            <a:r>
              <a:rPr sz="1400" b="1" dirty="0">
                <a:latin typeface="Times New Roman"/>
                <a:cs typeface="Times New Roman"/>
              </a:rPr>
              <a:t>Goal</a:t>
            </a:r>
            <a:r>
              <a:rPr sz="1400" b="1" spc="-20" dirty="0">
                <a:latin typeface="Times New Roman"/>
                <a:cs typeface="Times New Roman"/>
              </a:rPr>
              <a:t> </a:t>
            </a:r>
            <a:r>
              <a:rPr sz="1400" b="1" dirty="0">
                <a:latin typeface="Times New Roman"/>
                <a:cs typeface="Times New Roman"/>
              </a:rPr>
              <a:t>4:</a:t>
            </a:r>
            <a:r>
              <a:rPr sz="1400" b="1" spc="-20" dirty="0">
                <a:latin typeface="Times New Roman"/>
                <a:cs typeface="Times New Roman"/>
              </a:rPr>
              <a:t> </a:t>
            </a:r>
            <a:r>
              <a:rPr sz="1400" b="1" dirty="0">
                <a:latin typeface="Times New Roman"/>
                <a:cs typeface="Times New Roman"/>
              </a:rPr>
              <a:t>Institutional</a:t>
            </a:r>
            <a:r>
              <a:rPr sz="1400" b="1" spc="-15" dirty="0">
                <a:latin typeface="Times New Roman"/>
                <a:cs typeface="Times New Roman"/>
              </a:rPr>
              <a:t> </a:t>
            </a:r>
            <a:r>
              <a:rPr sz="1400" b="1" spc="-10" dirty="0">
                <a:latin typeface="Times New Roman"/>
                <a:cs typeface="Times New Roman"/>
              </a:rPr>
              <a:t>Infrastructure Enhancement</a:t>
            </a:r>
            <a:r>
              <a:rPr sz="1400" b="1" spc="-20" dirty="0">
                <a:latin typeface="Times New Roman"/>
                <a:cs typeface="Times New Roman"/>
              </a:rPr>
              <a:t> </a:t>
            </a:r>
            <a:r>
              <a:rPr sz="1400" b="1" spc="-10" dirty="0">
                <a:latin typeface="Times New Roman"/>
                <a:cs typeface="Times New Roman"/>
              </a:rPr>
              <a:t>(2024–2029)</a:t>
            </a:r>
            <a:endParaRPr sz="1400" dirty="0">
              <a:latin typeface="Times New Roman"/>
              <a:cs typeface="Times New Roman"/>
            </a:endParaRPr>
          </a:p>
          <a:p>
            <a:pPr marL="12700" marR="5080">
              <a:lnSpc>
                <a:spcPct val="104299"/>
              </a:lnSpc>
              <a:spcBef>
                <a:spcPts val="745"/>
              </a:spcBef>
            </a:pPr>
            <a:r>
              <a:rPr sz="1400" b="1" dirty="0">
                <a:latin typeface="Times New Roman"/>
                <a:cs typeface="Times New Roman"/>
              </a:rPr>
              <a:t>Objective:</a:t>
            </a:r>
            <a:r>
              <a:rPr sz="1400" b="1" spc="-35" dirty="0">
                <a:latin typeface="Times New Roman"/>
                <a:cs typeface="Times New Roman"/>
              </a:rPr>
              <a:t> </a:t>
            </a:r>
            <a:r>
              <a:rPr sz="1400" dirty="0">
                <a:latin typeface="Times New Roman"/>
                <a:cs typeface="Times New Roman"/>
              </a:rPr>
              <a:t>To</a:t>
            </a:r>
            <a:r>
              <a:rPr sz="1400" spc="-35" dirty="0">
                <a:latin typeface="Times New Roman"/>
                <a:cs typeface="Times New Roman"/>
              </a:rPr>
              <a:t> </a:t>
            </a:r>
            <a:r>
              <a:rPr sz="1400" dirty="0">
                <a:latin typeface="Times New Roman"/>
                <a:cs typeface="Times New Roman"/>
              </a:rPr>
              <a:t>enhance</a:t>
            </a:r>
            <a:r>
              <a:rPr sz="1400" spc="-30" dirty="0">
                <a:latin typeface="Times New Roman"/>
                <a:cs typeface="Times New Roman"/>
              </a:rPr>
              <a:t> </a:t>
            </a:r>
            <a:r>
              <a:rPr sz="1400" dirty="0">
                <a:latin typeface="Times New Roman"/>
                <a:cs typeface="Times New Roman"/>
              </a:rPr>
              <a:t>academic,</a:t>
            </a:r>
            <a:r>
              <a:rPr sz="1400" spc="-20" dirty="0">
                <a:latin typeface="Times New Roman"/>
                <a:cs typeface="Times New Roman"/>
              </a:rPr>
              <a:t> </a:t>
            </a:r>
            <a:r>
              <a:rPr sz="1400" dirty="0">
                <a:latin typeface="Times New Roman"/>
                <a:cs typeface="Times New Roman"/>
              </a:rPr>
              <a:t>research,</a:t>
            </a:r>
            <a:r>
              <a:rPr sz="1400" spc="-5"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spc="-10" dirty="0">
                <a:latin typeface="Times New Roman"/>
                <a:cs typeface="Times New Roman"/>
              </a:rPr>
              <a:t>student-</a:t>
            </a:r>
            <a:r>
              <a:rPr sz="1400" dirty="0">
                <a:latin typeface="Times New Roman"/>
                <a:cs typeface="Times New Roman"/>
              </a:rPr>
              <a:t>centered</a:t>
            </a:r>
            <a:r>
              <a:rPr sz="1400" spc="-10" dirty="0">
                <a:latin typeface="Times New Roman"/>
                <a:cs typeface="Times New Roman"/>
              </a:rPr>
              <a:t> infrastructure</a:t>
            </a:r>
            <a:r>
              <a:rPr sz="1400" spc="-30" dirty="0">
                <a:latin typeface="Times New Roman"/>
                <a:cs typeface="Times New Roman"/>
              </a:rPr>
              <a:t> </a:t>
            </a:r>
            <a:r>
              <a:rPr sz="1400" dirty="0">
                <a:latin typeface="Times New Roman"/>
                <a:cs typeface="Times New Roman"/>
              </a:rPr>
              <a:t>to</a:t>
            </a:r>
            <a:r>
              <a:rPr sz="1400" spc="-35" dirty="0">
                <a:latin typeface="Times New Roman"/>
                <a:cs typeface="Times New Roman"/>
              </a:rPr>
              <a:t> </a:t>
            </a:r>
            <a:r>
              <a:rPr sz="1400" dirty="0">
                <a:latin typeface="Times New Roman"/>
                <a:cs typeface="Times New Roman"/>
              </a:rPr>
              <a:t>support</a:t>
            </a:r>
            <a:r>
              <a:rPr sz="1400" spc="-15" dirty="0">
                <a:latin typeface="Times New Roman"/>
                <a:cs typeface="Times New Roman"/>
              </a:rPr>
              <a:t> </a:t>
            </a:r>
            <a:r>
              <a:rPr sz="1400" spc="-10" dirty="0">
                <a:latin typeface="Times New Roman"/>
                <a:cs typeface="Times New Roman"/>
              </a:rPr>
              <a:t>high-</a:t>
            </a:r>
            <a:r>
              <a:rPr sz="1400" dirty="0">
                <a:latin typeface="Times New Roman"/>
                <a:cs typeface="Times New Roman"/>
              </a:rPr>
              <a:t>quality</a:t>
            </a:r>
            <a:r>
              <a:rPr sz="1400" spc="-50" dirty="0">
                <a:latin typeface="Times New Roman"/>
                <a:cs typeface="Times New Roman"/>
              </a:rPr>
              <a:t> </a:t>
            </a:r>
            <a:r>
              <a:rPr sz="1400" dirty="0">
                <a:latin typeface="Times New Roman"/>
                <a:cs typeface="Times New Roman"/>
              </a:rPr>
              <a:t>education</a:t>
            </a:r>
            <a:r>
              <a:rPr sz="1400" spc="-55" dirty="0">
                <a:latin typeface="Times New Roman"/>
                <a:cs typeface="Times New Roman"/>
              </a:rPr>
              <a:t> </a:t>
            </a:r>
            <a:r>
              <a:rPr sz="1400" spc="-25" dirty="0">
                <a:latin typeface="Times New Roman"/>
                <a:cs typeface="Times New Roman"/>
              </a:rPr>
              <a:t>and </a:t>
            </a:r>
            <a:r>
              <a:rPr sz="1400" spc="-10" dirty="0">
                <a:latin typeface="Times New Roman"/>
                <a:cs typeface="Times New Roman"/>
              </a:rPr>
              <a:t>innovation.</a:t>
            </a:r>
            <a:endParaRPr sz="1400" dirty="0">
              <a:latin typeface="Times New Roman"/>
              <a:cs typeface="Times New Roman"/>
            </a:endParaRPr>
          </a:p>
          <a:p>
            <a:pPr marL="12700">
              <a:lnSpc>
                <a:spcPct val="100000"/>
              </a:lnSpc>
              <a:spcBef>
                <a:spcPts val="885"/>
              </a:spcBef>
            </a:pPr>
            <a:r>
              <a:rPr sz="1400" b="1" dirty="0">
                <a:latin typeface="Times New Roman"/>
                <a:cs typeface="Times New Roman"/>
              </a:rPr>
              <a:t>Key</a:t>
            </a:r>
            <a:r>
              <a:rPr sz="1400" b="1" spc="-35" dirty="0">
                <a:latin typeface="Times New Roman"/>
                <a:cs typeface="Times New Roman"/>
              </a:rPr>
              <a:t> </a:t>
            </a:r>
            <a:r>
              <a:rPr sz="1400" b="1" dirty="0">
                <a:latin typeface="Times New Roman"/>
                <a:cs typeface="Times New Roman"/>
              </a:rPr>
              <a:t>Focus</a:t>
            </a:r>
            <a:r>
              <a:rPr sz="1400" b="1" spc="-30" dirty="0">
                <a:latin typeface="Times New Roman"/>
                <a:cs typeface="Times New Roman"/>
              </a:rPr>
              <a:t> </a:t>
            </a:r>
            <a:r>
              <a:rPr sz="1400" b="1" spc="-10" dirty="0">
                <a:latin typeface="Times New Roman"/>
                <a:cs typeface="Times New Roman"/>
              </a:rPr>
              <a:t>Areas:</a:t>
            </a:r>
            <a:endParaRPr sz="1400" dirty="0">
              <a:latin typeface="Times New Roman"/>
              <a:cs typeface="Times New Roman"/>
            </a:endParaRPr>
          </a:p>
          <a:p>
            <a:pPr marL="12700">
              <a:lnSpc>
                <a:spcPct val="100000"/>
              </a:lnSpc>
              <a:spcBef>
                <a:spcPts val="1060"/>
              </a:spcBef>
            </a:pPr>
            <a:r>
              <a:rPr sz="1400" dirty="0">
                <a:latin typeface="Segoe UI Emoji"/>
                <a:cs typeface="Segoe UI Emoji"/>
              </a:rPr>
              <a:t>🔹</a:t>
            </a:r>
            <a:r>
              <a:rPr sz="1400" spc="-60" dirty="0">
                <a:latin typeface="Segoe UI Emoji"/>
                <a:cs typeface="Segoe UI Emoji"/>
              </a:rPr>
              <a:t> </a:t>
            </a:r>
            <a:r>
              <a:rPr sz="1400" b="1" dirty="0">
                <a:latin typeface="Times New Roman"/>
                <a:cs typeface="Times New Roman"/>
              </a:rPr>
              <a:t>Development</a:t>
            </a:r>
            <a:r>
              <a:rPr sz="1400" b="1" spc="-25" dirty="0">
                <a:latin typeface="Times New Roman"/>
                <a:cs typeface="Times New Roman"/>
              </a:rPr>
              <a:t> </a:t>
            </a:r>
            <a:r>
              <a:rPr sz="1400" b="1" dirty="0">
                <a:latin typeface="Times New Roman"/>
                <a:cs typeface="Times New Roman"/>
              </a:rPr>
              <a:t>of</a:t>
            </a:r>
            <a:r>
              <a:rPr sz="1400" b="1" spc="10" dirty="0">
                <a:latin typeface="Times New Roman"/>
                <a:cs typeface="Times New Roman"/>
              </a:rPr>
              <a:t> </a:t>
            </a:r>
            <a:r>
              <a:rPr sz="1400" b="1" spc="-10" dirty="0">
                <a:latin typeface="Times New Roman"/>
                <a:cs typeface="Times New Roman"/>
              </a:rPr>
              <a:t>Research</a:t>
            </a:r>
            <a:r>
              <a:rPr sz="1400" b="1" spc="-50" dirty="0">
                <a:latin typeface="Times New Roman"/>
                <a:cs typeface="Times New Roman"/>
              </a:rPr>
              <a:t> </a:t>
            </a:r>
            <a:r>
              <a:rPr sz="1400" b="1" spc="-10" dirty="0">
                <a:latin typeface="Times New Roman"/>
                <a:cs typeface="Times New Roman"/>
              </a:rPr>
              <a:t>Ecosystem</a:t>
            </a:r>
            <a:r>
              <a:rPr sz="1400" b="1" spc="-10" dirty="0" smtClean="0">
                <a:latin typeface="Times New Roman"/>
                <a:cs typeface="Times New Roman"/>
              </a:rPr>
              <a:t>:</a:t>
            </a:r>
            <a:endParaRPr lang="en-US" sz="1400" b="1" spc="-10" dirty="0" smtClean="0">
              <a:latin typeface="Times New Roman"/>
              <a:cs typeface="Times New Roman"/>
            </a:endParaRPr>
          </a:p>
          <a:p>
            <a:pPr marL="12700" lvl="0">
              <a:spcBef>
                <a:spcPts val="1060"/>
              </a:spcBef>
            </a:pPr>
            <a:r>
              <a:rPr lang="en-IN" sz="1400" dirty="0" smtClean="0"/>
              <a:t>	Introduction </a:t>
            </a:r>
            <a:r>
              <a:rPr lang="en-IN" sz="1400" dirty="0"/>
              <a:t>of ICT-enabled teaching practices</a:t>
            </a:r>
            <a:endParaRPr lang="en-US" sz="1400" dirty="0"/>
          </a:p>
          <a:p>
            <a:pPr marL="12700" lvl="0">
              <a:spcBef>
                <a:spcPts val="1060"/>
              </a:spcBef>
            </a:pPr>
            <a:r>
              <a:rPr lang="en-IN" sz="1400" dirty="0" smtClean="0"/>
              <a:t>	Focus </a:t>
            </a:r>
            <a:r>
              <a:rPr lang="en-IN" sz="1400" dirty="0"/>
              <a:t>on hands on practical</a:t>
            </a:r>
            <a:endParaRPr lang="en-US" sz="1400" dirty="0"/>
          </a:p>
          <a:p>
            <a:pPr marL="12700" lvl="0">
              <a:spcBef>
                <a:spcPts val="1060"/>
              </a:spcBef>
            </a:pPr>
            <a:r>
              <a:rPr lang="en-IN" sz="1400" dirty="0" smtClean="0"/>
              <a:t>	Initiate </a:t>
            </a:r>
            <a:r>
              <a:rPr lang="en-IN" sz="1400" dirty="0"/>
              <a:t>bridge program to gap language barrier</a:t>
            </a:r>
            <a:endParaRPr lang="en-US" sz="1400" dirty="0"/>
          </a:p>
          <a:p>
            <a:pPr marL="12700">
              <a:lnSpc>
                <a:spcPct val="100000"/>
              </a:lnSpc>
              <a:spcBef>
                <a:spcPts val="1055"/>
              </a:spcBef>
            </a:pPr>
            <a:r>
              <a:rPr sz="1400" spc="-70" dirty="0" smtClean="0">
                <a:latin typeface="Segoe UI Emoji"/>
                <a:cs typeface="Segoe UI Emoji"/>
              </a:rPr>
              <a:t> </a:t>
            </a:r>
            <a:r>
              <a:rPr sz="1400" b="1" dirty="0">
                <a:latin typeface="Times New Roman"/>
                <a:cs typeface="Times New Roman"/>
              </a:rPr>
              <a:t>Academic</a:t>
            </a:r>
            <a:r>
              <a:rPr sz="1400" b="1" spc="-20" dirty="0">
                <a:latin typeface="Times New Roman"/>
                <a:cs typeface="Times New Roman"/>
              </a:rPr>
              <a:t> </a:t>
            </a:r>
            <a:r>
              <a:rPr sz="1400" b="1" dirty="0">
                <a:latin typeface="Times New Roman"/>
                <a:cs typeface="Times New Roman"/>
              </a:rPr>
              <a:t>&amp;</a:t>
            </a:r>
            <a:r>
              <a:rPr sz="1400" b="1" spc="-35" dirty="0">
                <a:latin typeface="Times New Roman"/>
                <a:cs typeface="Times New Roman"/>
              </a:rPr>
              <a:t> </a:t>
            </a:r>
            <a:r>
              <a:rPr sz="1400" b="1" dirty="0">
                <a:latin typeface="Times New Roman"/>
                <a:cs typeface="Times New Roman"/>
              </a:rPr>
              <a:t>Student</a:t>
            </a:r>
            <a:r>
              <a:rPr sz="1400" b="1" spc="-30" dirty="0">
                <a:latin typeface="Times New Roman"/>
                <a:cs typeface="Times New Roman"/>
              </a:rPr>
              <a:t> </a:t>
            </a:r>
            <a:r>
              <a:rPr sz="1400" b="1" spc="-10" dirty="0">
                <a:latin typeface="Times New Roman"/>
                <a:cs typeface="Times New Roman"/>
              </a:rPr>
              <a:t>Spaces:</a:t>
            </a:r>
            <a:endParaRPr sz="1400" dirty="0">
              <a:latin typeface="Times New Roman"/>
              <a:cs typeface="Times New Roman"/>
            </a:endParaRPr>
          </a:p>
          <a:p>
            <a:pPr marL="469265" indent="-227965">
              <a:lnSpc>
                <a:spcPct val="100000"/>
              </a:lnSpc>
              <a:spcBef>
                <a:spcPts val="935"/>
              </a:spcBef>
              <a:buSzPct val="71428"/>
              <a:buFont typeface="Wingdings"/>
              <a:buChar char=""/>
              <a:tabLst>
                <a:tab pos="469265" algn="l"/>
              </a:tabLst>
            </a:pPr>
            <a:r>
              <a:rPr sz="1400" dirty="0">
                <a:latin typeface="Times New Roman"/>
                <a:cs typeface="Times New Roman"/>
              </a:rPr>
              <a:t>Expand</a:t>
            </a:r>
            <a:r>
              <a:rPr sz="1400" spc="-40" dirty="0">
                <a:latin typeface="Times New Roman"/>
                <a:cs typeface="Times New Roman"/>
              </a:rPr>
              <a:t> </a:t>
            </a:r>
            <a:r>
              <a:rPr sz="1400" dirty="0">
                <a:latin typeface="Times New Roman"/>
                <a:cs typeface="Times New Roman"/>
              </a:rPr>
              <a:t>interactive</a:t>
            </a:r>
            <a:r>
              <a:rPr sz="1400" spc="-35" dirty="0">
                <a:latin typeface="Times New Roman"/>
                <a:cs typeface="Times New Roman"/>
              </a:rPr>
              <a:t> </a:t>
            </a:r>
            <a:r>
              <a:rPr sz="1400" dirty="0">
                <a:latin typeface="Times New Roman"/>
                <a:cs typeface="Times New Roman"/>
              </a:rPr>
              <a:t>classrooms</a:t>
            </a:r>
            <a:r>
              <a:rPr sz="1400" spc="-45" dirty="0">
                <a:latin typeface="Times New Roman"/>
                <a:cs typeface="Times New Roman"/>
              </a:rPr>
              <a:t> </a:t>
            </a:r>
            <a:r>
              <a:rPr sz="1400" dirty="0">
                <a:latin typeface="Times New Roman"/>
                <a:cs typeface="Times New Roman"/>
              </a:rPr>
              <a:t>with</a:t>
            </a:r>
            <a:r>
              <a:rPr sz="1400" spc="-75" dirty="0">
                <a:latin typeface="Times New Roman"/>
                <a:cs typeface="Times New Roman"/>
              </a:rPr>
              <a:t> </a:t>
            </a:r>
            <a:r>
              <a:rPr sz="1400" dirty="0">
                <a:latin typeface="Times New Roman"/>
                <a:cs typeface="Times New Roman"/>
              </a:rPr>
              <a:t>smart</a:t>
            </a:r>
            <a:r>
              <a:rPr sz="1400" spc="-55" dirty="0">
                <a:latin typeface="Times New Roman"/>
                <a:cs typeface="Times New Roman"/>
              </a:rPr>
              <a:t> </a:t>
            </a:r>
            <a:r>
              <a:rPr sz="1400" dirty="0">
                <a:latin typeface="Times New Roman"/>
                <a:cs typeface="Times New Roman"/>
              </a:rPr>
              <a:t>teaching</a:t>
            </a:r>
            <a:r>
              <a:rPr sz="1400" spc="-75" dirty="0">
                <a:latin typeface="Times New Roman"/>
                <a:cs typeface="Times New Roman"/>
              </a:rPr>
              <a:t> </a:t>
            </a:r>
            <a:r>
              <a:rPr sz="1400" spc="-10" dirty="0">
                <a:latin typeface="Times New Roman"/>
                <a:cs typeface="Times New Roman"/>
              </a:rPr>
              <a:t>tools.</a:t>
            </a:r>
            <a:endParaRPr sz="1400" dirty="0">
              <a:latin typeface="Times New Roman"/>
              <a:cs typeface="Times New Roman"/>
            </a:endParaRPr>
          </a:p>
          <a:p>
            <a:pPr marL="469265" indent="-227965">
              <a:lnSpc>
                <a:spcPct val="100000"/>
              </a:lnSpc>
              <a:spcBef>
                <a:spcPts val="845"/>
              </a:spcBef>
              <a:buSzPct val="71428"/>
              <a:buFont typeface="Wingdings"/>
              <a:buChar char=""/>
              <a:tabLst>
                <a:tab pos="469265" algn="l"/>
              </a:tabLst>
            </a:pPr>
            <a:r>
              <a:rPr sz="1400" dirty="0">
                <a:latin typeface="Times New Roman"/>
                <a:cs typeface="Times New Roman"/>
              </a:rPr>
              <a:t>Develop</a:t>
            </a:r>
            <a:r>
              <a:rPr sz="1400" spc="-45" dirty="0">
                <a:latin typeface="Times New Roman"/>
                <a:cs typeface="Times New Roman"/>
              </a:rPr>
              <a:t> </a:t>
            </a:r>
            <a:r>
              <a:rPr sz="1400" spc="-10" dirty="0">
                <a:latin typeface="Times New Roman"/>
                <a:cs typeface="Times New Roman"/>
              </a:rPr>
              <a:t>student-</a:t>
            </a:r>
            <a:r>
              <a:rPr sz="1400" dirty="0">
                <a:latin typeface="Times New Roman"/>
                <a:cs typeface="Times New Roman"/>
              </a:rPr>
              <a:t>centric</a:t>
            </a:r>
            <a:r>
              <a:rPr sz="1400" spc="-35" dirty="0">
                <a:latin typeface="Times New Roman"/>
                <a:cs typeface="Times New Roman"/>
              </a:rPr>
              <a:t> </a:t>
            </a:r>
            <a:r>
              <a:rPr sz="1400" dirty="0">
                <a:latin typeface="Times New Roman"/>
                <a:cs typeface="Times New Roman"/>
              </a:rPr>
              <a:t>areas</a:t>
            </a:r>
            <a:r>
              <a:rPr sz="1400" spc="-30" dirty="0">
                <a:latin typeface="Times New Roman"/>
                <a:cs typeface="Times New Roman"/>
              </a:rPr>
              <a:t> </a:t>
            </a:r>
            <a:r>
              <a:rPr sz="1400" dirty="0">
                <a:latin typeface="Times New Roman"/>
                <a:cs typeface="Times New Roman"/>
              </a:rPr>
              <a:t>such</a:t>
            </a:r>
            <a:r>
              <a:rPr sz="1400" spc="-60" dirty="0">
                <a:latin typeface="Times New Roman"/>
                <a:cs typeface="Times New Roman"/>
              </a:rPr>
              <a:t> </a:t>
            </a:r>
            <a:r>
              <a:rPr sz="1400" dirty="0">
                <a:latin typeface="Times New Roman"/>
                <a:cs typeface="Times New Roman"/>
              </a:rPr>
              <a:t>as</a:t>
            </a:r>
            <a:r>
              <a:rPr sz="1400" spc="-30" dirty="0">
                <a:latin typeface="Times New Roman"/>
                <a:cs typeface="Times New Roman"/>
              </a:rPr>
              <a:t> </a:t>
            </a:r>
            <a:r>
              <a:rPr sz="1400" dirty="0">
                <a:latin typeface="Times New Roman"/>
                <a:cs typeface="Times New Roman"/>
              </a:rPr>
              <a:t>study</a:t>
            </a:r>
            <a:r>
              <a:rPr sz="1400" spc="-40" dirty="0">
                <a:latin typeface="Times New Roman"/>
                <a:cs typeface="Times New Roman"/>
              </a:rPr>
              <a:t> </a:t>
            </a:r>
            <a:r>
              <a:rPr sz="1400" dirty="0">
                <a:latin typeface="Times New Roman"/>
                <a:cs typeface="Times New Roman"/>
              </a:rPr>
              <a:t>lounges,</a:t>
            </a:r>
            <a:r>
              <a:rPr sz="1400" spc="-25" dirty="0">
                <a:latin typeface="Times New Roman"/>
                <a:cs typeface="Times New Roman"/>
              </a:rPr>
              <a:t> </a:t>
            </a:r>
            <a:r>
              <a:rPr sz="1400" spc="-10" dirty="0">
                <a:latin typeface="Times New Roman"/>
                <a:cs typeface="Times New Roman"/>
              </a:rPr>
              <a:t>research</a:t>
            </a:r>
            <a:r>
              <a:rPr sz="1400" spc="-60" dirty="0">
                <a:latin typeface="Times New Roman"/>
                <a:cs typeface="Times New Roman"/>
              </a:rPr>
              <a:t> </a:t>
            </a:r>
            <a:r>
              <a:rPr sz="1400" dirty="0">
                <a:latin typeface="Times New Roman"/>
                <a:cs typeface="Times New Roman"/>
              </a:rPr>
              <a:t>corners,</a:t>
            </a:r>
            <a:r>
              <a:rPr sz="1400" spc="-25"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collaborative</a:t>
            </a:r>
            <a:r>
              <a:rPr sz="1400" spc="-35" dirty="0">
                <a:latin typeface="Times New Roman"/>
                <a:cs typeface="Times New Roman"/>
              </a:rPr>
              <a:t> </a:t>
            </a:r>
            <a:r>
              <a:rPr sz="1400" spc="-10" dirty="0">
                <a:latin typeface="Times New Roman"/>
                <a:cs typeface="Times New Roman"/>
              </a:rPr>
              <a:t>workspaces.</a:t>
            </a:r>
            <a:endParaRPr sz="1400" dirty="0">
              <a:latin typeface="Times New Roman"/>
              <a:cs typeface="Times New Roman"/>
            </a:endParaRPr>
          </a:p>
          <a:p>
            <a:pPr marL="12700">
              <a:lnSpc>
                <a:spcPct val="100000"/>
              </a:lnSpc>
              <a:spcBef>
                <a:spcPts val="1080"/>
              </a:spcBef>
            </a:pPr>
            <a:r>
              <a:rPr sz="1400" dirty="0">
                <a:latin typeface="Segoe UI Emoji"/>
                <a:cs typeface="Segoe UI Emoji"/>
              </a:rPr>
              <a:t>🔹</a:t>
            </a:r>
            <a:r>
              <a:rPr sz="1400" spc="-75" dirty="0">
                <a:latin typeface="Segoe UI Emoji"/>
                <a:cs typeface="Segoe UI Emoji"/>
              </a:rPr>
              <a:t> </a:t>
            </a:r>
            <a:r>
              <a:rPr sz="1400" b="1" dirty="0">
                <a:latin typeface="Times New Roman"/>
                <a:cs typeface="Times New Roman"/>
              </a:rPr>
              <a:t>Digital</a:t>
            </a:r>
            <a:r>
              <a:rPr sz="1400" b="1" spc="-30" dirty="0">
                <a:latin typeface="Times New Roman"/>
                <a:cs typeface="Times New Roman"/>
              </a:rPr>
              <a:t> </a:t>
            </a:r>
            <a:r>
              <a:rPr sz="1400" b="1" dirty="0">
                <a:latin typeface="Times New Roman"/>
                <a:cs typeface="Times New Roman"/>
              </a:rPr>
              <a:t>Learning</a:t>
            </a:r>
            <a:r>
              <a:rPr sz="1400" b="1" spc="-30" dirty="0">
                <a:latin typeface="Times New Roman"/>
                <a:cs typeface="Times New Roman"/>
              </a:rPr>
              <a:t> </a:t>
            </a:r>
            <a:r>
              <a:rPr sz="1400" b="1" spc="-10" dirty="0">
                <a:latin typeface="Times New Roman"/>
                <a:cs typeface="Times New Roman"/>
              </a:rPr>
              <a:t>Resources:</a:t>
            </a:r>
            <a:endParaRPr sz="1400" dirty="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778433"/>
            <a:ext cx="8702675" cy="4234364"/>
          </a:xfrm>
          <a:prstGeom prst="rect">
            <a:avLst/>
          </a:prstGeom>
        </p:spPr>
        <p:txBody>
          <a:bodyPr vert="horz" wrap="square" lIns="0" tIns="122555" rIns="0" bIns="0" rtlCol="0">
            <a:spAutoFit/>
          </a:bodyPr>
          <a:lstStyle/>
          <a:p>
            <a:pPr marL="469265" indent="-227965">
              <a:lnSpc>
                <a:spcPct val="100000"/>
              </a:lnSpc>
              <a:spcBef>
                <a:spcPts val="965"/>
              </a:spcBef>
              <a:buSzPct val="71428"/>
              <a:buFont typeface="Wingdings"/>
              <a:buChar char=""/>
              <a:tabLst>
                <a:tab pos="469265" algn="l"/>
              </a:tabLst>
            </a:pPr>
            <a:r>
              <a:rPr sz="1400" dirty="0">
                <a:latin typeface="Times New Roman"/>
                <a:cs typeface="Times New Roman"/>
              </a:rPr>
              <a:t>Strengthen</a:t>
            </a:r>
            <a:r>
              <a:rPr sz="1400" spc="-55" dirty="0">
                <a:latin typeface="Times New Roman"/>
                <a:cs typeface="Times New Roman"/>
              </a:rPr>
              <a:t> </a:t>
            </a:r>
            <a:r>
              <a:rPr sz="1400" dirty="0">
                <a:latin typeface="Times New Roman"/>
                <a:cs typeface="Times New Roman"/>
              </a:rPr>
              <a:t>access</a:t>
            </a:r>
            <a:r>
              <a:rPr sz="1400" spc="-30" dirty="0">
                <a:latin typeface="Times New Roman"/>
                <a:cs typeface="Times New Roman"/>
              </a:rPr>
              <a:t> </a:t>
            </a:r>
            <a:r>
              <a:rPr sz="1400" dirty="0">
                <a:latin typeface="Times New Roman"/>
                <a:cs typeface="Times New Roman"/>
              </a:rPr>
              <a:t>to</a:t>
            </a:r>
            <a:r>
              <a:rPr sz="1400" spc="-35" dirty="0">
                <a:latin typeface="Times New Roman"/>
                <a:cs typeface="Times New Roman"/>
              </a:rPr>
              <a:t> </a:t>
            </a:r>
            <a:r>
              <a:rPr sz="1400" dirty="0">
                <a:latin typeface="Times New Roman"/>
                <a:cs typeface="Times New Roman"/>
              </a:rPr>
              <a:t>global</a:t>
            </a:r>
            <a:r>
              <a:rPr sz="1400" spc="-60" dirty="0">
                <a:latin typeface="Times New Roman"/>
                <a:cs typeface="Times New Roman"/>
              </a:rPr>
              <a:t> </a:t>
            </a:r>
            <a:r>
              <a:rPr sz="1400" dirty="0">
                <a:latin typeface="Times New Roman"/>
                <a:cs typeface="Times New Roman"/>
              </a:rPr>
              <a:t>journals,</a:t>
            </a:r>
            <a:r>
              <a:rPr sz="1400" spc="-25" dirty="0">
                <a:latin typeface="Times New Roman"/>
                <a:cs typeface="Times New Roman"/>
              </a:rPr>
              <a:t> </a:t>
            </a:r>
            <a:r>
              <a:rPr sz="1400" dirty="0">
                <a:latin typeface="Times New Roman"/>
                <a:cs typeface="Times New Roman"/>
              </a:rPr>
              <a:t>e-books,</a:t>
            </a:r>
            <a:r>
              <a:rPr sz="1400" spc="-25"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spc="-10" dirty="0">
                <a:latin typeface="Times New Roman"/>
                <a:cs typeface="Times New Roman"/>
              </a:rPr>
              <a:t>databases.</a:t>
            </a:r>
            <a:endParaRPr sz="1400" dirty="0">
              <a:latin typeface="Times New Roman"/>
              <a:cs typeface="Times New Roman"/>
            </a:endParaRPr>
          </a:p>
          <a:p>
            <a:pPr marL="469265" indent="-227965">
              <a:lnSpc>
                <a:spcPct val="100000"/>
              </a:lnSpc>
              <a:spcBef>
                <a:spcPts val="869"/>
              </a:spcBef>
              <a:buSzPct val="71428"/>
              <a:buFont typeface="Wingdings"/>
              <a:buChar char=""/>
              <a:tabLst>
                <a:tab pos="469265" algn="l"/>
              </a:tabLst>
            </a:pPr>
            <a:r>
              <a:rPr sz="1400" dirty="0">
                <a:latin typeface="Times New Roman"/>
                <a:cs typeface="Times New Roman"/>
              </a:rPr>
              <a:t>Launch</a:t>
            </a:r>
            <a:r>
              <a:rPr sz="1400" spc="-60" dirty="0">
                <a:latin typeface="Times New Roman"/>
                <a:cs typeface="Times New Roman"/>
              </a:rPr>
              <a:t> </a:t>
            </a:r>
            <a:r>
              <a:rPr sz="1400" dirty="0">
                <a:latin typeface="Times New Roman"/>
                <a:cs typeface="Times New Roman"/>
              </a:rPr>
              <a:t>a</a:t>
            </a:r>
            <a:r>
              <a:rPr sz="1400" spc="-35" dirty="0">
                <a:latin typeface="Times New Roman"/>
                <a:cs typeface="Times New Roman"/>
              </a:rPr>
              <a:t> </a:t>
            </a:r>
            <a:r>
              <a:rPr sz="1400" dirty="0">
                <a:latin typeface="Times New Roman"/>
                <a:cs typeface="Times New Roman"/>
              </a:rPr>
              <a:t>dedicated</a:t>
            </a:r>
            <a:r>
              <a:rPr sz="1400" spc="-30" dirty="0">
                <a:latin typeface="Times New Roman"/>
                <a:cs typeface="Times New Roman"/>
              </a:rPr>
              <a:t> </a:t>
            </a:r>
            <a:r>
              <a:rPr sz="1400" dirty="0">
                <a:latin typeface="Times New Roman"/>
                <a:cs typeface="Times New Roman"/>
              </a:rPr>
              <a:t>e-learning</a:t>
            </a:r>
            <a:r>
              <a:rPr sz="1400" spc="-65" dirty="0">
                <a:latin typeface="Times New Roman"/>
                <a:cs typeface="Times New Roman"/>
              </a:rPr>
              <a:t> </a:t>
            </a:r>
            <a:r>
              <a:rPr sz="1400" dirty="0">
                <a:latin typeface="Times New Roman"/>
                <a:cs typeface="Times New Roman"/>
              </a:rPr>
              <a:t>platform</a:t>
            </a:r>
            <a:r>
              <a:rPr sz="1400" spc="-60" dirty="0">
                <a:latin typeface="Times New Roman"/>
                <a:cs typeface="Times New Roman"/>
              </a:rPr>
              <a:t> </a:t>
            </a:r>
            <a:r>
              <a:rPr sz="1400" dirty="0">
                <a:latin typeface="Times New Roman"/>
                <a:cs typeface="Times New Roman"/>
              </a:rPr>
              <a:t>for</a:t>
            </a:r>
            <a:r>
              <a:rPr sz="1400" spc="-20" dirty="0">
                <a:latin typeface="Times New Roman"/>
                <a:cs typeface="Times New Roman"/>
              </a:rPr>
              <a:t> </a:t>
            </a:r>
            <a:r>
              <a:rPr sz="1400" dirty="0">
                <a:latin typeface="Times New Roman"/>
                <a:cs typeface="Times New Roman"/>
              </a:rPr>
              <a:t>online</a:t>
            </a:r>
            <a:r>
              <a:rPr sz="1400" spc="-35" dirty="0">
                <a:latin typeface="Times New Roman"/>
                <a:cs typeface="Times New Roman"/>
              </a:rPr>
              <a:t> </a:t>
            </a:r>
            <a:r>
              <a:rPr sz="1400" dirty="0">
                <a:latin typeface="Times New Roman"/>
                <a:cs typeface="Times New Roman"/>
              </a:rPr>
              <a:t>courses,</a:t>
            </a:r>
            <a:r>
              <a:rPr sz="1400" spc="-25" dirty="0">
                <a:latin typeface="Times New Roman"/>
                <a:cs typeface="Times New Roman"/>
              </a:rPr>
              <a:t> </a:t>
            </a:r>
            <a:r>
              <a:rPr sz="1400" dirty="0">
                <a:latin typeface="Times New Roman"/>
                <a:cs typeface="Times New Roman"/>
              </a:rPr>
              <a:t>webinars,</a:t>
            </a:r>
            <a:r>
              <a:rPr sz="1400" spc="-25"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digital</a:t>
            </a:r>
            <a:r>
              <a:rPr sz="1400" spc="-35" dirty="0">
                <a:latin typeface="Times New Roman"/>
                <a:cs typeface="Times New Roman"/>
              </a:rPr>
              <a:t> </a:t>
            </a:r>
            <a:r>
              <a:rPr sz="1400" dirty="0">
                <a:latin typeface="Times New Roman"/>
                <a:cs typeface="Times New Roman"/>
              </a:rPr>
              <a:t>learning</a:t>
            </a:r>
            <a:r>
              <a:rPr sz="1400" spc="-40" dirty="0">
                <a:latin typeface="Times New Roman"/>
                <a:cs typeface="Times New Roman"/>
              </a:rPr>
              <a:t> </a:t>
            </a:r>
            <a:r>
              <a:rPr sz="1400" spc="-10" dirty="0">
                <a:latin typeface="Times New Roman"/>
                <a:cs typeface="Times New Roman"/>
              </a:rPr>
              <a:t>modules.</a:t>
            </a: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90"/>
              </a:spcBef>
            </a:pPr>
            <a:endParaRPr sz="1400" dirty="0">
              <a:latin typeface="Times New Roman"/>
              <a:cs typeface="Times New Roman"/>
            </a:endParaRPr>
          </a:p>
          <a:p>
            <a:pPr marL="12700">
              <a:lnSpc>
                <a:spcPct val="100000"/>
              </a:lnSpc>
            </a:pPr>
            <a:r>
              <a:rPr sz="1400" b="1" dirty="0">
                <a:latin typeface="Times New Roman"/>
                <a:cs typeface="Times New Roman"/>
              </a:rPr>
              <a:t>Goal</a:t>
            </a:r>
            <a:r>
              <a:rPr sz="1400" b="1" spc="-15" dirty="0">
                <a:latin typeface="Times New Roman"/>
                <a:cs typeface="Times New Roman"/>
              </a:rPr>
              <a:t> </a:t>
            </a:r>
            <a:r>
              <a:rPr sz="1400" b="1" dirty="0">
                <a:latin typeface="Times New Roman"/>
                <a:cs typeface="Times New Roman"/>
              </a:rPr>
              <a:t>5:</a:t>
            </a:r>
            <a:r>
              <a:rPr sz="1400" b="1" spc="-15" dirty="0">
                <a:latin typeface="Times New Roman"/>
                <a:cs typeface="Times New Roman"/>
              </a:rPr>
              <a:t> </a:t>
            </a:r>
            <a:r>
              <a:rPr sz="1400" b="1" dirty="0">
                <a:latin typeface="Times New Roman"/>
                <a:cs typeface="Times New Roman"/>
              </a:rPr>
              <a:t>Faculty</a:t>
            </a:r>
            <a:r>
              <a:rPr sz="1400" b="1" spc="-10" dirty="0">
                <a:latin typeface="Times New Roman"/>
                <a:cs typeface="Times New Roman"/>
              </a:rPr>
              <a:t> Development</a:t>
            </a:r>
            <a:r>
              <a:rPr sz="1400" b="1" spc="-15" dirty="0">
                <a:latin typeface="Times New Roman"/>
                <a:cs typeface="Times New Roman"/>
              </a:rPr>
              <a:t> </a:t>
            </a:r>
            <a:r>
              <a:rPr sz="1400" b="1" dirty="0">
                <a:latin typeface="Times New Roman"/>
                <a:cs typeface="Times New Roman"/>
              </a:rPr>
              <a:t>and</a:t>
            </a:r>
            <a:r>
              <a:rPr sz="1400" b="1" spc="-15" dirty="0">
                <a:latin typeface="Times New Roman"/>
                <a:cs typeface="Times New Roman"/>
              </a:rPr>
              <a:t> </a:t>
            </a:r>
            <a:r>
              <a:rPr sz="1400" b="1" dirty="0">
                <a:latin typeface="Times New Roman"/>
                <a:cs typeface="Times New Roman"/>
              </a:rPr>
              <a:t>Retention</a:t>
            </a:r>
            <a:r>
              <a:rPr sz="1400" b="1" spc="-20" dirty="0">
                <a:latin typeface="Times New Roman"/>
                <a:cs typeface="Times New Roman"/>
              </a:rPr>
              <a:t> </a:t>
            </a:r>
            <a:r>
              <a:rPr sz="1400" b="1" spc="-10" dirty="0">
                <a:latin typeface="Times New Roman"/>
                <a:cs typeface="Times New Roman"/>
              </a:rPr>
              <a:t>(2024–2029)</a:t>
            </a:r>
            <a:endParaRPr sz="1400" dirty="0">
              <a:latin typeface="Times New Roman"/>
              <a:cs typeface="Times New Roman"/>
            </a:endParaRPr>
          </a:p>
          <a:p>
            <a:pPr marL="12700" marR="469265">
              <a:lnSpc>
                <a:spcPct val="104299"/>
              </a:lnSpc>
              <a:spcBef>
                <a:spcPts val="745"/>
              </a:spcBef>
            </a:pPr>
            <a:r>
              <a:rPr sz="1400" b="1" dirty="0">
                <a:latin typeface="Times New Roman"/>
                <a:cs typeface="Times New Roman"/>
              </a:rPr>
              <a:t>Objective:</a:t>
            </a:r>
            <a:r>
              <a:rPr sz="1400" b="1" spc="-35" dirty="0">
                <a:latin typeface="Times New Roman"/>
                <a:cs typeface="Times New Roman"/>
              </a:rPr>
              <a:t> </a:t>
            </a:r>
            <a:r>
              <a:rPr sz="1400" dirty="0">
                <a:latin typeface="Times New Roman"/>
                <a:cs typeface="Times New Roman"/>
              </a:rPr>
              <a:t>To</a:t>
            </a:r>
            <a:r>
              <a:rPr sz="1400" spc="-40" dirty="0">
                <a:latin typeface="Times New Roman"/>
                <a:cs typeface="Times New Roman"/>
              </a:rPr>
              <a:t> </a:t>
            </a:r>
            <a:r>
              <a:rPr sz="1400" dirty="0">
                <a:latin typeface="Times New Roman"/>
                <a:cs typeface="Times New Roman"/>
              </a:rPr>
              <a:t>build</a:t>
            </a:r>
            <a:r>
              <a:rPr sz="1400" spc="-35"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retain</a:t>
            </a:r>
            <a:r>
              <a:rPr sz="1400" spc="-55" dirty="0">
                <a:latin typeface="Times New Roman"/>
                <a:cs typeface="Times New Roman"/>
              </a:rPr>
              <a:t> </a:t>
            </a:r>
            <a:r>
              <a:rPr sz="1400" dirty="0">
                <a:latin typeface="Times New Roman"/>
                <a:cs typeface="Times New Roman"/>
              </a:rPr>
              <a:t>a</a:t>
            </a:r>
            <a:r>
              <a:rPr sz="1400" spc="-35" dirty="0">
                <a:latin typeface="Times New Roman"/>
                <a:cs typeface="Times New Roman"/>
              </a:rPr>
              <a:t> </a:t>
            </a:r>
            <a:r>
              <a:rPr sz="1400" dirty="0">
                <a:latin typeface="Times New Roman"/>
                <a:cs typeface="Times New Roman"/>
              </a:rPr>
              <a:t>highly</a:t>
            </a:r>
            <a:r>
              <a:rPr sz="1400" spc="-40" dirty="0">
                <a:latin typeface="Times New Roman"/>
                <a:cs typeface="Times New Roman"/>
              </a:rPr>
              <a:t> </a:t>
            </a:r>
            <a:r>
              <a:rPr sz="1400" dirty="0">
                <a:latin typeface="Times New Roman"/>
                <a:cs typeface="Times New Roman"/>
              </a:rPr>
              <a:t>qualified</a:t>
            </a:r>
            <a:r>
              <a:rPr sz="1400" spc="-10" dirty="0">
                <a:latin typeface="Times New Roman"/>
                <a:cs typeface="Times New Roman"/>
              </a:rPr>
              <a:t> </a:t>
            </a:r>
            <a:r>
              <a:rPr sz="1400" dirty="0">
                <a:latin typeface="Times New Roman"/>
                <a:cs typeface="Times New Roman"/>
              </a:rPr>
              <a:t>faculty</a:t>
            </a:r>
            <a:r>
              <a:rPr sz="1400" spc="-55" dirty="0">
                <a:latin typeface="Times New Roman"/>
                <a:cs typeface="Times New Roman"/>
              </a:rPr>
              <a:t> </a:t>
            </a:r>
            <a:r>
              <a:rPr sz="1400" dirty="0">
                <a:latin typeface="Times New Roman"/>
                <a:cs typeface="Times New Roman"/>
              </a:rPr>
              <a:t>capable</a:t>
            </a:r>
            <a:r>
              <a:rPr sz="1400" spc="-30" dirty="0">
                <a:latin typeface="Times New Roman"/>
                <a:cs typeface="Times New Roman"/>
              </a:rPr>
              <a:t> </a:t>
            </a:r>
            <a:r>
              <a:rPr sz="1400" dirty="0">
                <a:latin typeface="Times New Roman"/>
                <a:cs typeface="Times New Roman"/>
              </a:rPr>
              <a:t>of</a:t>
            </a:r>
            <a:r>
              <a:rPr sz="1400" spc="-65" dirty="0">
                <a:latin typeface="Times New Roman"/>
                <a:cs typeface="Times New Roman"/>
              </a:rPr>
              <a:t> </a:t>
            </a:r>
            <a:r>
              <a:rPr sz="1400" dirty="0">
                <a:latin typeface="Times New Roman"/>
                <a:cs typeface="Times New Roman"/>
              </a:rPr>
              <a:t>delivering</a:t>
            </a:r>
            <a:r>
              <a:rPr sz="1400" spc="-60" dirty="0">
                <a:latin typeface="Times New Roman"/>
                <a:cs typeface="Times New Roman"/>
              </a:rPr>
              <a:t> </a:t>
            </a:r>
            <a:r>
              <a:rPr sz="1400" dirty="0">
                <a:latin typeface="Times New Roman"/>
                <a:cs typeface="Times New Roman"/>
              </a:rPr>
              <a:t>excellence</a:t>
            </a:r>
            <a:r>
              <a:rPr sz="1400" spc="-35" dirty="0">
                <a:latin typeface="Times New Roman"/>
                <a:cs typeface="Times New Roman"/>
              </a:rPr>
              <a:t> </a:t>
            </a:r>
            <a:r>
              <a:rPr sz="1400" dirty="0">
                <a:latin typeface="Times New Roman"/>
                <a:cs typeface="Times New Roman"/>
              </a:rPr>
              <a:t>in</a:t>
            </a:r>
            <a:r>
              <a:rPr sz="1400" spc="-55" dirty="0">
                <a:latin typeface="Times New Roman"/>
                <a:cs typeface="Times New Roman"/>
              </a:rPr>
              <a:t> </a:t>
            </a:r>
            <a:r>
              <a:rPr sz="1400" dirty="0">
                <a:latin typeface="Times New Roman"/>
                <a:cs typeface="Times New Roman"/>
              </a:rPr>
              <a:t>teaching,</a:t>
            </a:r>
            <a:r>
              <a:rPr sz="1400" spc="-25" dirty="0">
                <a:latin typeface="Times New Roman"/>
                <a:cs typeface="Times New Roman"/>
              </a:rPr>
              <a:t> </a:t>
            </a:r>
            <a:r>
              <a:rPr sz="1400" dirty="0">
                <a:latin typeface="Times New Roman"/>
                <a:cs typeface="Times New Roman"/>
              </a:rPr>
              <a:t>research,</a:t>
            </a:r>
            <a:r>
              <a:rPr sz="1400" spc="-25" dirty="0">
                <a:latin typeface="Times New Roman"/>
                <a:cs typeface="Times New Roman"/>
              </a:rPr>
              <a:t> and </a:t>
            </a:r>
            <a:r>
              <a:rPr sz="1400" dirty="0">
                <a:latin typeface="Times New Roman"/>
                <a:cs typeface="Times New Roman"/>
              </a:rPr>
              <a:t>community</a:t>
            </a:r>
            <a:r>
              <a:rPr sz="1400" spc="-85" dirty="0">
                <a:latin typeface="Times New Roman"/>
                <a:cs typeface="Times New Roman"/>
              </a:rPr>
              <a:t> </a:t>
            </a:r>
            <a:r>
              <a:rPr sz="1400" spc="-10" dirty="0">
                <a:latin typeface="Times New Roman"/>
                <a:cs typeface="Times New Roman"/>
              </a:rPr>
              <a:t>engagement.</a:t>
            </a:r>
            <a:endParaRPr sz="1400" dirty="0">
              <a:latin typeface="Times New Roman"/>
              <a:cs typeface="Times New Roman"/>
            </a:endParaRPr>
          </a:p>
          <a:p>
            <a:pPr marL="12700">
              <a:lnSpc>
                <a:spcPct val="100000"/>
              </a:lnSpc>
              <a:spcBef>
                <a:spcPts val="890"/>
              </a:spcBef>
            </a:pPr>
            <a:r>
              <a:rPr sz="1400" b="1" dirty="0">
                <a:latin typeface="Times New Roman"/>
                <a:cs typeface="Times New Roman"/>
              </a:rPr>
              <a:t>Key</a:t>
            </a:r>
            <a:r>
              <a:rPr sz="1400" b="1" spc="-35" dirty="0">
                <a:latin typeface="Times New Roman"/>
                <a:cs typeface="Times New Roman"/>
              </a:rPr>
              <a:t> </a:t>
            </a:r>
            <a:r>
              <a:rPr sz="1400" b="1" dirty="0">
                <a:latin typeface="Times New Roman"/>
                <a:cs typeface="Times New Roman"/>
              </a:rPr>
              <a:t>Focus</a:t>
            </a:r>
            <a:r>
              <a:rPr sz="1400" b="1" spc="-30" dirty="0">
                <a:latin typeface="Times New Roman"/>
                <a:cs typeface="Times New Roman"/>
              </a:rPr>
              <a:t> </a:t>
            </a:r>
            <a:r>
              <a:rPr sz="1400" b="1" spc="-10" dirty="0">
                <a:latin typeface="Times New Roman"/>
                <a:cs typeface="Times New Roman"/>
              </a:rPr>
              <a:t>Areas:</a:t>
            </a:r>
            <a:endParaRPr sz="1400" dirty="0">
              <a:latin typeface="Times New Roman"/>
              <a:cs typeface="Times New Roman"/>
            </a:endParaRPr>
          </a:p>
          <a:p>
            <a:pPr marL="12700">
              <a:lnSpc>
                <a:spcPct val="100000"/>
              </a:lnSpc>
              <a:spcBef>
                <a:spcPts val="1055"/>
              </a:spcBef>
            </a:pPr>
            <a:r>
              <a:rPr sz="1400" dirty="0">
                <a:latin typeface="Segoe UI Emoji"/>
                <a:cs typeface="Segoe UI Emoji"/>
              </a:rPr>
              <a:t>🔹</a:t>
            </a:r>
            <a:r>
              <a:rPr sz="1400" spc="-75" dirty="0">
                <a:latin typeface="Segoe UI Emoji"/>
                <a:cs typeface="Segoe UI Emoji"/>
              </a:rPr>
              <a:t> </a:t>
            </a:r>
            <a:r>
              <a:rPr sz="1400" b="1" dirty="0">
                <a:latin typeface="Times New Roman"/>
                <a:cs typeface="Times New Roman"/>
              </a:rPr>
              <a:t>Faculty</a:t>
            </a:r>
            <a:r>
              <a:rPr sz="1400" b="1" spc="-35" dirty="0">
                <a:latin typeface="Times New Roman"/>
                <a:cs typeface="Times New Roman"/>
              </a:rPr>
              <a:t> </a:t>
            </a:r>
            <a:r>
              <a:rPr sz="1400" b="1" dirty="0">
                <a:latin typeface="Times New Roman"/>
                <a:cs typeface="Times New Roman"/>
              </a:rPr>
              <a:t>Recruitment</a:t>
            </a:r>
            <a:r>
              <a:rPr sz="1400" b="1" spc="-35" dirty="0">
                <a:latin typeface="Times New Roman"/>
                <a:cs typeface="Times New Roman"/>
              </a:rPr>
              <a:t> </a:t>
            </a:r>
            <a:r>
              <a:rPr sz="1400" b="1" dirty="0">
                <a:latin typeface="Times New Roman"/>
                <a:cs typeface="Times New Roman"/>
              </a:rPr>
              <a:t>and</a:t>
            </a:r>
            <a:r>
              <a:rPr sz="1400" b="1" spc="-40" dirty="0">
                <a:latin typeface="Times New Roman"/>
                <a:cs typeface="Times New Roman"/>
              </a:rPr>
              <a:t> </a:t>
            </a:r>
            <a:r>
              <a:rPr sz="1400" b="1" spc="-10" dirty="0">
                <a:latin typeface="Times New Roman"/>
                <a:cs typeface="Times New Roman"/>
              </a:rPr>
              <a:t>Training:</a:t>
            </a:r>
            <a:endParaRPr sz="1400" dirty="0">
              <a:latin typeface="Times New Roman"/>
              <a:cs typeface="Times New Roman"/>
            </a:endParaRPr>
          </a:p>
          <a:p>
            <a:pPr marL="469265" indent="-227965">
              <a:lnSpc>
                <a:spcPct val="100000"/>
              </a:lnSpc>
              <a:spcBef>
                <a:spcPts val="915"/>
              </a:spcBef>
              <a:buSzPct val="71428"/>
              <a:buFont typeface="Symbol"/>
              <a:buChar char=""/>
              <a:tabLst>
                <a:tab pos="469265" algn="l"/>
              </a:tabLst>
            </a:pPr>
            <a:r>
              <a:rPr sz="1400" dirty="0">
                <a:latin typeface="Times New Roman"/>
                <a:cs typeface="Times New Roman"/>
              </a:rPr>
              <a:t>Attract</a:t>
            </a:r>
            <a:r>
              <a:rPr sz="1400" spc="-35" dirty="0">
                <a:latin typeface="Times New Roman"/>
                <a:cs typeface="Times New Roman"/>
              </a:rPr>
              <a:t> </a:t>
            </a:r>
            <a:r>
              <a:rPr sz="1400" dirty="0">
                <a:latin typeface="Times New Roman"/>
                <a:cs typeface="Times New Roman"/>
              </a:rPr>
              <a:t>experts</a:t>
            </a:r>
            <a:r>
              <a:rPr sz="1400" spc="-10" dirty="0">
                <a:latin typeface="Times New Roman"/>
                <a:cs typeface="Times New Roman"/>
              </a:rPr>
              <a:t> </a:t>
            </a:r>
            <a:r>
              <a:rPr sz="1400" dirty="0" smtClean="0">
                <a:latin typeface="Times New Roman"/>
                <a:cs typeface="Times New Roman"/>
              </a:rPr>
              <a:t>in</a:t>
            </a:r>
            <a:r>
              <a:rPr lang="en-US" sz="1400" spc="270" dirty="0">
                <a:latin typeface="Times New Roman"/>
                <a:cs typeface="Times New Roman"/>
              </a:rPr>
              <a:t> </a:t>
            </a:r>
            <a:r>
              <a:rPr lang="en-US" sz="1400" spc="270" dirty="0" smtClean="0">
                <a:latin typeface="Times New Roman"/>
                <a:cs typeface="Times New Roman"/>
              </a:rPr>
              <a:t>Education in their respective subjects </a:t>
            </a:r>
            <a:r>
              <a:rPr sz="1400" dirty="0" smtClean="0">
                <a:latin typeface="Times New Roman"/>
                <a:cs typeface="Times New Roman"/>
              </a:rPr>
              <a:t>through</a:t>
            </a:r>
            <a:r>
              <a:rPr sz="1400" spc="-50" dirty="0" smtClean="0">
                <a:latin typeface="Times New Roman"/>
                <a:cs typeface="Times New Roman"/>
              </a:rPr>
              <a:t> </a:t>
            </a:r>
            <a:r>
              <a:rPr sz="1400" dirty="0">
                <a:latin typeface="Times New Roman"/>
                <a:cs typeface="Times New Roman"/>
              </a:rPr>
              <a:t>competitive</a:t>
            </a:r>
            <a:r>
              <a:rPr sz="1400" spc="-5" dirty="0">
                <a:latin typeface="Times New Roman"/>
                <a:cs typeface="Times New Roman"/>
              </a:rPr>
              <a:t> </a:t>
            </a:r>
            <a:r>
              <a:rPr sz="1400" dirty="0">
                <a:latin typeface="Times New Roman"/>
                <a:cs typeface="Times New Roman"/>
              </a:rPr>
              <a:t>hiring</a:t>
            </a:r>
            <a:r>
              <a:rPr sz="1400" spc="-55" dirty="0">
                <a:latin typeface="Times New Roman"/>
                <a:cs typeface="Times New Roman"/>
              </a:rPr>
              <a:t> </a:t>
            </a:r>
            <a:r>
              <a:rPr sz="1400" spc="-10" dirty="0">
                <a:latin typeface="Times New Roman"/>
                <a:cs typeface="Times New Roman"/>
              </a:rPr>
              <a:t>strategies.</a:t>
            </a:r>
            <a:endParaRPr sz="1400" dirty="0">
              <a:latin typeface="Times New Roman"/>
              <a:cs typeface="Times New Roman"/>
            </a:endParaRPr>
          </a:p>
          <a:p>
            <a:pPr marL="469265" indent="-227965">
              <a:lnSpc>
                <a:spcPct val="100000"/>
              </a:lnSpc>
              <a:spcBef>
                <a:spcPts val="840"/>
              </a:spcBef>
              <a:buSzPct val="71428"/>
              <a:buFont typeface="Symbol"/>
              <a:buChar char=""/>
              <a:tabLst>
                <a:tab pos="469265" algn="l"/>
              </a:tabLst>
            </a:pPr>
            <a:r>
              <a:rPr sz="1400" dirty="0">
                <a:latin typeface="Times New Roman"/>
                <a:cs typeface="Times New Roman"/>
              </a:rPr>
              <a:t>Conduct</a:t>
            </a:r>
            <a:r>
              <a:rPr sz="1400" spc="-30" dirty="0">
                <a:latin typeface="Times New Roman"/>
                <a:cs typeface="Times New Roman"/>
              </a:rPr>
              <a:t> </a:t>
            </a:r>
            <a:r>
              <a:rPr sz="1400" dirty="0">
                <a:latin typeface="Times New Roman"/>
                <a:cs typeface="Times New Roman"/>
              </a:rPr>
              <a:t>regular</a:t>
            </a:r>
            <a:r>
              <a:rPr sz="1400" spc="-10" dirty="0">
                <a:latin typeface="Times New Roman"/>
                <a:cs typeface="Times New Roman"/>
              </a:rPr>
              <a:t> </a:t>
            </a:r>
            <a:r>
              <a:rPr sz="1400" dirty="0">
                <a:latin typeface="Times New Roman"/>
                <a:cs typeface="Times New Roman"/>
              </a:rPr>
              <a:t>faculty</a:t>
            </a:r>
            <a:r>
              <a:rPr sz="1400" spc="-45" dirty="0">
                <a:latin typeface="Times New Roman"/>
                <a:cs typeface="Times New Roman"/>
              </a:rPr>
              <a:t> </a:t>
            </a:r>
            <a:r>
              <a:rPr sz="1400" dirty="0">
                <a:latin typeface="Times New Roman"/>
                <a:cs typeface="Times New Roman"/>
              </a:rPr>
              <a:t>development</a:t>
            </a:r>
            <a:r>
              <a:rPr sz="1400" spc="-30" dirty="0">
                <a:latin typeface="Times New Roman"/>
                <a:cs typeface="Times New Roman"/>
              </a:rPr>
              <a:t> </a:t>
            </a:r>
            <a:r>
              <a:rPr sz="1400" dirty="0">
                <a:latin typeface="Times New Roman"/>
                <a:cs typeface="Times New Roman"/>
              </a:rPr>
              <a:t>programs,</a:t>
            </a:r>
            <a:r>
              <a:rPr sz="1400" spc="-15" dirty="0">
                <a:latin typeface="Times New Roman"/>
                <a:cs typeface="Times New Roman"/>
              </a:rPr>
              <a:t> </a:t>
            </a:r>
            <a:r>
              <a:rPr sz="1400" spc="-10" dirty="0">
                <a:latin typeface="Times New Roman"/>
                <a:cs typeface="Times New Roman"/>
              </a:rPr>
              <a:t>research</a:t>
            </a:r>
            <a:r>
              <a:rPr sz="1400" spc="-45" dirty="0">
                <a:latin typeface="Times New Roman"/>
                <a:cs typeface="Times New Roman"/>
              </a:rPr>
              <a:t> </a:t>
            </a:r>
            <a:r>
              <a:rPr sz="1400" dirty="0">
                <a:latin typeface="Times New Roman"/>
                <a:cs typeface="Times New Roman"/>
              </a:rPr>
              <a:t>seminars,</a:t>
            </a:r>
            <a:r>
              <a:rPr sz="1400" spc="-15" dirty="0">
                <a:latin typeface="Times New Roman"/>
                <a:cs typeface="Times New Roman"/>
              </a:rPr>
              <a:t> </a:t>
            </a:r>
            <a:r>
              <a:rPr sz="1400" dirty="0">
                <a:latin typeface="Times New Roman"/>
                <a:cs typeface="Times New Roman"/>
              </a:rPr>
              <a:t>and</a:t>
            </a:r>
            <a:r>
              <a:rPr sz="1400" spc="-30" dirty="0">
                <a:latin typeface="Times New Roman"/>
                <a:cs typeface="Times New Roman"/>
              </a:rPr>
              <a:t> </a:t>
            </a:r>
            <a:r>
              <a:rPr sz="1400" dirty="0">
                <a:latin typeface="Times New Roman"/>
                <a:cs typeface="Times New Roman"/>
              </a:rPr>
              <a:t>provide</a:t>
            </a:r>
            <a:r>
              <a:rPr sz="1400" spc="-25" dirty="0">
                <a:latin typeface="Times New Roman"/>
                <a:cs typeface="Times New Roman"/>
              </a:rPr>
              <a:t> </a:t>
            </a:r>
            <a:r>
              <a:rPr sz="1400" spc="-10" dirty="0">
                <a:latin typeface="Times New Roman"/>
                <a:cs typeface="Times New Roman"/>
              </a:rPr>
              <a:t>access</a:t>
            </a:r>
            <a:r>
              <a:rPr sz="1400" spc="-60" dirty="0">
                <a:latin typeface="Times New Roman"/>
                <a:cs typeface="Times New Roman"/>
              </a:rPr>
              <a:t> </a:t>
            </a:r>
            <a:r>
              <a:rPr sz="1400" dirty="0">
                <a:latin typeface="Times New Roman"/>
                <a:cs typeface="Times New Roman"/>
              </a:rPr>
              <a:t>to</a:t>
            </a:r>
            <a:r>
              <a:rPr sz="1400" spc="-25" dirty="0">
                <a:latin typeface="Times New Roman"/>
                <a:cs typeface="Times New Roman"/>
              </a:rPr>
              <a:t> </a:t>
            </a:r>
            <a:r>
              <a:rPr sz="1400" dirty="0">
                <a:latin typeface="Times New Roman"/>
                <a:cs typeface="Times New Roman"/>
              </a:rPr>
              <a:t>online</a:t>
            </a:r>
            <a:r>
              <a:rPr sz="1400" spc="-5" dirty="0">
                <a:latin typeface="Times New Roman"/>
                <a:cs typeface="Times New Roman"/>
              </a:rPr>
              <a:t> </a:t>
            </a:r>
            <a:r>
              <a:rPr sz="1400" spc="-10" dirty="0">
                <a:latin typeface="Times New Roman"/>
                <a:cs typeface="Times New Roman"/>
              </a:rPr>
              <a:t>learning</a:t>
            </a:r>
            <a:r>
              <a:rPr sz="1400" spc="-50" dirty="0">
                <a:latin typeface="Times New Roman"/>
                <a:cs typeface="Times New Roman"/>
              </a:rPr>
              <a:t> </a:t>
            </a:r>
            <a:r>
              <a:rPr sz="1400" spc="-10" dirty="0">
                <a:latin typeface="Times New Roman"/>
                <a:cs typeface="Times New Roman"/>
              </a:rPr>
              <a:t>platforms.</a:t>
            </a:r>
            <a:endParaRPr sz="1400" dirty="0">
              <a:latin typeface="Times New Roman"/>
              <a:cs typeface="Times New Roman"/>
            </a:endParaRPr>
          </a:p>
          <a:p>
            <a:pPr marL="12700">
              <a:lnSpc>
                <a:spcPct val="100000"/>
              </a:lnSpc>
              <a:spcBef>
                <a:spcPts val="1080"/>
              </a:spcBef>
            </a:pPr>
            <a:r>
              <a:rPr sz="1400" dirty="0">
                <a:latin typeface="Segoe UI Emoji"/>
                <a:cs typeface="Segoe UI Emoji"/>
              </a:rPr>
              <a:t>🔹</a:t>
            </a:r>
            <a:r>
              <a:rPr sz="1400" spc="-45" dirty="0">
                <a:latin typeface="Segoe UI Emoji"/>
                <a:cs typeface="Segoe UI Emoji"/>
              </a:rPr>
              <a:t> </a:t>
            </a:r>
            <a:r>
              <a:rPr sz="1400" b="1" spc="-10" dirty="0">
                <a:latin typeface="Times New Roman"/>
                <a:cs typeface="Times New Roman"/>
              </a:rPr>
              <a:t>Incentivizing</a:t>
            </a:r>
            <a:r>
              <a:rPr sz="1400" b="1" spc="-5" dirty="0">
                <a:latin typeface="Times New Roman"/>
                <a:cs typeface="Times New Roman"/>
              </a:rPr>
              <a:t> </a:t>
            </a:r>
            <a:r>
              <a:rPr sz="1400" b="1" spc="-10" dirty="0">
                <a:latin typeface="Times New Roman"/>
                <a:cs typeface="Times New Roman"/>
              </a:rPr>
              <a:t>Excellence:</a:t>
            </a:r>
            <a:endParaRPr sz="1400" dirty="0">
              <a:latin typeface="Times New Roman"/>
              <a:cs typeface="Times New Roman"/>
            </a:endParaRPr>
          </a:p>
          <a:p>
            <a:pPr marL="469265" indent="-227965">
              <a:lnSpc>
                <a:spcPct val="100000"/>
              </a:lnSpc>
              <a:spcBef>
                <a:spcPts val="915"/>
              </a:spcBef>
              <a:buSzPct val="71428"/>
              <a:buFont typeface="Symbol"/>
              <a:buChar char=""/>
              <a:tabLst>
                <a:tab pos="469265" algn="l"/>
              </a:tabLst>
            </a:pPr>
            <a:r>
              <a:rPr sz="1400" dirty="0">
                <a:latin typeface="Times New Roman"/>
                <a:cs typeface="Times New Roman"/>
              </a:rPr>
              <a:t>Introduce</a:t>
            </a:r>
            <a:r>
              <a:rPr sz="1400" spc="-30" dirty="0">
                <a:latin typeface="Times New Roman"/>
                <a:cs typeface="Times New Roman"/>
              </a:rPr>
              <a:t> </a:t>
            </a:r>
            <a:r>
              <a:rPr sz="1400" dirty="0">
                <a:latin typeface="Times New Roman"/>
                <a:cs typeface="Times New Roman"/>
              </a:rPr>
              <a:t>awards</a:t>
            </a:r>
            <a:r>
              <a:rPr sz="1400" spc="-25" dirty="0">
                <a:latin typeface="Times New Roman"/>
                <a:cs typeface="Times New Roman"/>
              </a:rPr>
              <a:t> </a:t>
            </a:r>
            <a:r>
              <a:rPr sz="1400" dirty="0">
                <a:latin typeface="Times New Roman"/>
                <a:cs typeface="Times New Roman"/>
              </a:rPr>
              <a:t>for</a:t>
            </a:r>
            <a:r>
              <a:rPr sz="1400" spc="-40" dirty="0">
                <a:latin typeface="Times New Roman"/>
                <a:cs typeface="Times New Roman"/>
              </a:rPr>
              <a:t> </a:t>
            </a:r>
            <a:r>
              <a:rPr sz="1400" dirty="0">
                <a:latin typeface="Times New Roman"/>
                <a:cs typeface="Times New Roman"/>
              </a:rPr>
              <a:t>outstanding</a:t>
            </a:r>
            <a:r>
              <a:rPr sz="1400" spc="-55" dirty="0">
                <a:latin typeface="Times New Roman"/>
                <a:cs typeface="Times New Roman"/>
              </a:rPr>
              <a:t> </a:t>
            </a:r>
            <a:r>
              <a:rPr sz="1400" dirty="0">
                <a:latin typeface="Times New Roman"/>
                <a:cs typeface="Times New Roman"/>
              </a:rPr>
              <a:t>performance</a:t>
            </a:r>
            <a:r>
              <a:rPr sz="1400" spc="-10" dirty="0">
                <a:latin typeface="Times New Roman"/>
                <a:cs typeface="Times New Roman"/>
              </a:rPr>
              <a:t> </a:t>
            </a:r>
            <a:r>
              <a:rPr sz="1400" dirty="0">
                <a:latin typeface="Times New Roman"/>
                <a:cs typeface="Times New Roman"/>
              </a:rPr>
              <a:t>in</a:t>
            </a:r>
            <a:r>
              <a:rPr sz="1400" spc="-55" dirty="0">
                <a:latin typeface="Times New Roman"/>
                <a:cs typeface="Times New Roman"/>
              </a:rPr>
              <a:t> </a:t>
            </a:r>
            <a:r>
              <a:rPr sz="1400" dirty="0">
                <a:latin typeface="Times New Roman"/>
                <a:cs typeface="Times New Roman"/>
              </a:rPr>
              <a:t>teaching,</a:t>
            </a:r>
            <a:r>
              <a:rPr sz="1400" spc="-25" dirty="0">
                <a:latin typeface="Times New Roman"/>
                <a:cs typeface="Times New Roman"/>
              </a:rPr>
              <a:t> </a:t>
            </a:r>
            <a:r>
              <a:rPr sz="1400" spc="-10" dirty="0">
                <a:latin typeface="Times New Roman"/>
                <a:cs typeface="Times New Roman"/>
              </a:rPr>
              <a:t>research,</a:t>
            </a:r>
            <a:r>
              <a:rPr sz="1400" spc="-20"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spc="-10" dirty="0">
                <a:latin typeface="Times New Roman"/>
                <a:cs typeface="Times New Roman"/>
              </a:rPr>
              <a:t>service.</a:t>
            </a:r>
            <a:endParaRPr sz="1400" dirty="0">
              <a:latin typeface="Times New Roman"/>
              <a:cs typeface="Times New Roman"/>
            </a:endParaRPr>
          </a:p>
          <a:p>
            <a:pPr marL="469265" indent="-227965">
              <a:lnSpc>
                <a:spcPct val="100000"/>
              </a:lnSpc>
              <a:spcBef>
                <a:spcPts val="860"/>
              </a:spcBef>
              <a:buSzPct val="71428"/>
              <a:buFont typeface="Symbol"/>
              <a:buChar char=""/>
              <a:tabLst>
                <a:tab pos="469265" algn="l"/>
              </a:tabLst>
            </a:pPr>
            <a:r>
              <a:rPr sz="1400" dirty="0">
                <a:latin typeface="Times New Roman"/>
                <a:cs typeface="Times New Roman"/>
              </a:rPr>
              <a:t>Support</a:t>
            </a:r>
            <a:r>
              <a:rPr sz="1400" spc="-30" dirty="0">
                <a:latin typeface="Times New Roman"/>
                <a:cs typeface="Times New Roman"/>
              </a:rPr>
              <a:t> </a:t>
            </a:r>
            <a:r>
              <a:rPr sz="1400" dirty="0">
                <a:latin typeface="Times New Roman"/>
                <a:cs typeface="Times New Roman"/>
              </a:rPr>
              <a:t>faculty</a:t>
            </a:r>
            <a:r>
              <a:rPr sz="1400" spc="-65" dirty="0">
                <a:latin typeface="Times New Roman"/>
                <a:cs typeface="Times New Roman"/>
              </a:rPr>
              <a:t> </a:t>
            </a:r>
            <a:r>
              <a:rPr sz="1400" dirty="0">
                <a:latin typeface="Times New Roman"/>
                <a:cs typeface="Times New Roman"/>
              </a:rPr>
              <a:t>through</a:t>
            </a:r>
            <a:r>
              <a:rPr sz="1400" spc="-65" dirty="0">
                <a:latin typeface="Times New Roman"/>
                <a:cs typeface="Times New Roman"/>
              </a:rPr>
              <a:t> </a:t>
            </a:r>
            <a:r>
              <a:rPr sz="1400" dirty="0">
                <a:latin typeface="Times New Roman"/>
                <a:cs typeface="Times New Roman"/>
              </a:rPr>
              <a:t>sabbaticals,</a:t>
            </a:r>
            <a:r>
              <a:rPr sz="1400" spc="-35" dirty="0">
                <a:latin typeface="Times New Roman"/>
                <a:cs typeface="Times New Roman"/>
              </a:rPr>
              <a:t> </a:t>
            </a:r>
            <a:r>
              <a:rPr sz="1400" dirty="0">
                <a:latin typeface="Times New Roman"/>
                <a:cs typeface="Times New Roman"/>
              </a:rPr>
              <a:t>research</a:t>
            </a:r>
            <a:r>
              <a:rPr sz="1400" spc="-45" dirty="0">
                <a:latin typeface="Times New Roman"/>
                <a:cs typeface="Times New Roman"/>
              </a:rPr>
              <a:t> </a:t>
            </a:r>
            <a:r>
              <a:rPr sz="1400" dirty="0">
                <a:latin typeface="Times New Roman"/>
                <a:cs typeface="Times New Roman"/>
              </a:rPr>
              <a:t>leave,</a:t>
            </a:r>
            <a:r>
              <a:rPr sz="1400" spc="-35"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spc="-10" dirty="0">
                <a:latin typeface="Times New Roman"/>
                <a:cs typeface="Times New Roman"/>
              </a:rPr>
              <a:t>international</a:t>
            </a:r>
            <a:r>
              <a:rPr sz="1400" spc="-70" dirty="0">
                <a:latin typeface="Times New Roman"/>
                <a:cs typeface="Times New Roman"/>
              </a:rPr>
              <a:t> </a:t>
            </a:r>
            <a:r>
              <a:rPr sz="1400" dirty="0">
                <a:latin typeface="Times New Roman"/>
                <a:cs typeface="Times New Roman"/>
              </a:rPr>
              <a:t>collaboration</a:t>
            </a:r>
            <a:r>
              <a:rPr sz="1400" spc="-65" dirty="0">
                <a:latin typeface="Times New Roman"/>
                <a:cs typeface="Times New Roman"/>
              </a:rPr>
              <a:t> </a:t>
            </a:r>
            <a:r>
              <a:rPr sz="1400" spc="-10" dirty="0">
                <a:latin typeface="Times New Roman"/>
                <a:cs typeface="Times New Roman"/>
              </a:rPr>
              <a:t>opportunities.</a:t>
            </a:r>
            <a:endParaRPr sz="1400" dirty="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004" y="1271143"/>
            <a:ext cx="6517640" cy="5363210"/>
          </a:xfrm>
          <a:prstGeom prst="rect">
            <a:avLst/>
          </a:prstGeom>
        </p:spPr>
        <p:txBody>
          <a:bodyPr vert="horz" wrap="square" lIns="0" tIns="11430" rIns="0" bIns="0" rtlCol="0">
            <a:spAutoFit/>
          </a:bodyPr>
          <a:lstStyle/>
          <a:p>
            <a:pPr marL="469265">
              <a:lnSpc>
                <a:spcPct val="100000"/>
              </a:lnSpc>
              <a:spcBef>
                <a:spcPts val="90"/>
              </a:spcBef>
            </a:pPr>
            <a:r>
              <a:rPr sz="1400" b="1" dirty="0">
                <a:latin typeface="Times New Roman"/>
                <a:cs typeface="Times New Roman"/>
              </a:rPr>
              <a:t>Mission</a:t>
            </a:r>
            <a:r>
              <a:rPr sz="1400" b="1" spc="-75" dirty="0">
                <a:latin typeface="Times New Roman"/>
                <a:cs typeface="Times New Roman"/>
              </a:rPr>
              <a:t> </a:t>
            </a:r>
            <a:r>
              <a:rPr sz="1400" b="1" spc="-10" dirty="0">
                <a:latin typeface="Times New Roman"/>
                <a:cs typeface="Times New Roman"/>
              </a:rPr>
              <a:t>Brief:</a:t>
            </a:r>
            <a:endParaRPr sz="1400" dirty="0">
              <a:latin typeface="Times New Roman"/>
              <a:cs typeface="Times New Roman"/>
            </a:endParaRPr>
          </a:p>
          <a:p>
            <a:pPr marL="280670">
              <a:lnSpc>
                <a:spcPts val="1635"/>
              </a:lnSpc>
              <a:spcBef>
                <a:spcPts val="1345"/>
              </a:spcBef>
              <a:tabLst>
                <a:tab pos="594360" algn="l"/>
              </a:tabLst>
            </a:pPr>
            <a:r>
              <a:rPr sz="1400" b="1" spc="-50" dirty="0">
                <a:latin typeface="Times New Roman"/>
                <a:cs typeface="Times New Roman"/>
              </a:rPr>
              <a:t>.</a:t>
            </a:r>
            <a:r>
              <a:rPr sz="1400" b="1" dirty="0">
                <a:latin typeface="Times New Roman"/>
                <a:cs typeface="Times New Roman"/>
              </a:rPr>
              <a:t>	</a:t>
            </a:r>
            <a:r>
              <a:rPr sz="1400" b="1" spc="-10" dirty="0">
                <a:latin typeface="Times New Roman"/>
                <a:cs typeface="Times New Roman"/>
              </a:rPr>
              <a:t>Curriculum Excellence:</a:t>
            </a:r>
            <a:endParaRPr sz="1400" dirty="0">
              <a:latin typeface="Times New Roman"/>
              <a:cs typeface="Times New Roman"/>
            </a:endParaRPr>
          </a:p>
          <a:p>
            <a:pPr marL="636905">
              <a:lnSpc>
                <a:spcPts val="1635"/>
              </a:lnSpc>
            </a:pPr>
            <a:r>
              <a:rPr sz="1400" spc="-10" dirty="0">
                <a:latin typeface="Times New Roman"/>
                <a:cs typeface="Times New Roman"/>
              </a:rPr>
              <a:t>Implementation</a:t>
            </a:r>
            <a:r>
              <a:rPr sz="1400" spc="-45" dirty="0">
                <a:latin typeface="Times New Roman"/>
                <a:cs typeface="Times New Roman"/>
              </a:rPr>
              <a:t> </a:t>
            </a:r>
            <a:r>
              <a:rPr sz="1400" dirty="0">
                <a:latin typeface="Times New Roman"/>
                <a:cs typeface="Times New Roman"/>
              </a:rPr>
              <a:t>of</a:t>
            </a:r>
            <a:r>
              <a:rPr sz="1400" spc="-45" dirty="0">
                <a:latin typeface="Times New Roman"/>
                <a:cs typeface="Times New Roman"/>
              </a:rPr>
              <a:t> </a:t>
            </a:r>
            <a:r>
              <a:rPr sz="1400" dirty="0">
                <a:latin typeface="Times New Roman"/>
                <a:cs typeface="Times New Roman"/>
              </a:rPr>
              <a:t>outcome-based</a:t>
            </a:r>
            <a:r>
              <a:rPr sz="1400" spc="-25" dirty="0">
                <a:latin typeface="Times New Roman"/>
                <a:cs typeface="Times New Roman"/>
              </a:rPr>
              <a:t> </a:t>
            </a:r>
            <a:r>
              <a:rPr sz="1400" dirty="0">
                <a:latin typeface="Times New Roman"/>
                <a:cs typeface="Times New Roman"/>
              </a:rPr>
              <a:t>education,</a:t>
            </a:r>
            <a:r>
              <a:rPr sz="1400" spc="-5" dirty="0">
                <a:latin typeface="Times New Roman"/>
                <a:cs typeface="Times New Roman"/>
              </a:rPr>
              <a:t> </a:t>
            </a:r>
            <a:r>
              <a:rPr sz="1400" dirty="0">
                <a:latin typeface="Times New Roman"/>
                <a:cs typeface="Times New Roman"/>
              </a:rPr>
              <a:t>ICT</a:t>
            </a:r>
            <a:r>
              <a:rPr sz="1400" spc="-35" dirty="0">
                <a:latin typeface="Times New Roman"/>
                <a:cs typeface="Times New Roman"/>
              </a:rPr>
              <a:t> </a:t>
            </a:r>
            <a:r>
              <a:rPr sz="1400" dirty="0">
                <a:latin typeface="Times New Roman"/>
                <a:cs typeface="Times New Roman"/>
              </a:rPr>
              <a:t>tools,</a:t>
            </a:r>
            <a:r>
              <a:rPr sz="1400" spc="-5" dirty="0">
                <a:latin typeface="Times New Roman"/>
                <a:cs typeface="Times New Roman"/>
              </a:rPr>
              <a:t> </a:t>
            </a:r>
            <a:r>
              <a:rPr sz="1400" dirty="0">
                <a:latin typeface="Times New Roman"/>
                <a:cs typeface="Times New Roman"/>
              </a:rPr>
              <a:t>and </a:t>
            </a:r>
            <a:r>
              <a:rPr sz="1400" spc="-10" dirty="0">
                <a:latin typeface="Times New Roman"/>
                <a:cs typeface="Times New Roman"/>
              </a:rPr>
              <a:t>value-</a:t>
            </a:r>
            <a:r>
              <a:rPr sz="1400" dirty="0">
                <a:latin typeface="Times New Roman"/>
                <a:cs typeface="Times New Roman"/>
              </a:rPr>
              <a:t>added</a:t>
            </a:r>
            <a:r>
              <a:rPr sz="1400" spc="-20" dirty="0">
                <a:latin typeface="Times New Roman"/>
                <a:cs typeface="Times New Roman"/>
              </a:rPr>
              <a:t> </a:t>
            </a:r>
            <a:r>
              <a:rPr sz="1400" spc="-10" dirty="0">
                <a:latin typeface="Times New Roman"/>
                <a:cs typeface="Times New Roman"/>
              </a:rPr>
              <a:t>courses.</a:t>
            </a:r>
            <a:endParaRPr sz="1400" dirty="0">
              <a:latin typeface="Times New Roman"/>
              <a:cs typeface="Times New Roman"/>
            </a:endParaRPr>
          </a:p>
          <a:p>
            <a:pPr marL="280670">
              <a:lnSpc>
                <a:spcPts val="1630"/>
              </a:lnSpc>
              <a:spcBef>
                <a:spcPts val="1345"/>
              </a:spcBef>
              <a:tabLst>
                <a:tab pos="636905" algn="l"/>
              </a:tabLst>
            </a:pPr>
            <a:r>
              <a:rPr sz="1400" b="1" spc="-50" dirty="0">
                <a:latin typeface="Times New Roman"/>
                <a:cs typeface="Times New Roman"/>
              </a:rPr>
              <a:t>.</a:t>
            </a:r>
            <a:r>
              <a:rPr sz="1400" b="1" dirty="0">
                <a:latin typeface="Times New Roman"/>
                <a:cs typeface="Times New Roman"/>
              </a:rPr>
              <a:t>	Faculty</a:t>
            </a:r>
            <a:r>
              <a:rPr sz="1400" b="1" spc="-65" dirty="0">
                <a:latin typeface="Times New Roman"/>
                <a:cs typeface="Times New Roman"/>
              </a:rPr>
              <a:t> </a:t>
            </a:r>
            <a:r>
              <a:rPr sz="1400" b="1" spc="-10" dirty="0">
                <a:latin typeface="Times New Roman"/>
                <a:cs typeface="Times New Roman"/>
              </a:rPr>
              <a:t>Development:</a:t>
            </a:r>
            <a:endParaRPr sz="1400" dirty="0">
              <a:latin typeface="Times New Roman"/>
              <a:cs typeface="Times New Roman"/>
            </a:endParaRPr>
          </a:p>
          <a:p>
            <a:pPr marL="683260">
              <a:lnSpc>
                <a:spcPts val="1630"/>
              </a:lnSpc>
            </a:pPr>
            <a:r>
              <a:rPr sz="1400" spc="-10" dirty="0">
                <a:latin typeface="Times New Roman"/>
                <a:cs typeface="Times New Roman"/>
              </a:rPr>
              <a:t>Continuous</a:t>
            </a:r>
            <a:r>
              <a:rPr sz="1400" spc="-40" dirty="0">
                <a:latin typeface="Times New Roman"/>
                <a:cs typeface="Times New Roman"/>
              </a:rPr>
              <a:t> </a:t>
            </a:r>
            <a:r>
              <a:rPr sz="1400" dirty="0">
                <a:latin typeface="Times New Roman"/>
                <a:cs typeface="Times New Roman"/>
              </a:rPr>
              <a:t>training,</a:t>
            </a:r>
            <a:r>
              <a:rPr sz="1400" spc="-40" dirty="0">
                <a:latin typeface="Times New Roman"/>
                <a:cs typeface="Times New Roman"/>
              </a:rPr>
              <a:t> </a:t>
            </a:r>
            <a:r>
              <a:rPr sz="1400" dirty="0">
                <a:latin typeface="Times New Roman"/>
                <a:cs typeface="Times New Roman"/>
              </a:rPr>
              <a:t>research</a:t>
            </a:r>
            <a:r>
              <a:rPr sz="1400" spc="-65" dirty="0">
                <a:latin typeface="Times New Roman"/>
                <a:cs typeface="Times New Roman"/>
              </a:rPr>
              <a:t> </a:t>
            </a:r>
            <a:r>
              <a:rPr sz="1400" dirty="0">
                <a:latin typeface="Times New Roman"/>
                <a:cs typeface="Times New Roman"/>
              </a:rPr>
              <a:t>promotion,</a:t>
            </a:r>
            <a:r>
              <a:rPr sz="1400" spc="-35" dirty="0">
                <a:latin typeface="Times New Roman"/>
                <a:cs typeface="Times New Roman"/>
              </a:rPr>
              <a:t> </a:t>
            </a:r>
            <a:r>
              <a:rPr sz="1400" dirty="0">
                <a:latin typeface="Times New Roman"/>
                <a:cs typeface="Times New Roman"/>
              </a:rPr>
              <a:t>and</a:t>
            </a:r>
            <a:r>
              <a:rPr sz="1400" spc="-45" dirty="0">
                <a:latin typeface="Times New Roman"/>
                <a:cs typeface="Times New Roman"/>
              </a:rPr>
              <a:t> </a:t>
            </a:r>
            <a:r>
              <a:rPr sz="1400" dirty="0">
                <a:latin typeface="Times New Roman"/>
                <a:cs typeface="Times New Roman"/>
              </a:rPr>
              <a:t>transparent</a:t>
            </a:r>
            <a:r>
              <a:rPr sz="1400" spc="-20" dirty="0">
                <a:latin typeface="Times New Roman"/>
                <a:cs typeface="Times New Roman"/>
              </a:rPr>
              <a:t> </a:t>
            </a:r>
            <a:r>
              <a:rPr sz="1400" spc="-10" dirty="0">
                <a:latin typeface="Times New Roman"/>
                <a:cs typeface="Times New Roman"/>
              </a:rPr>
              <a:t>recruitment.</a:t>
            </a:r>
            <a:endParaRPr sz="1400" dirty="0">
              <a:latin typeface="Times New Roman"/>
              <a:cs typeface="Times New Roman"/>
            </a:endParaRPr>
          </a:p>
          <a:p>
            <a:pPr marL="469265" indent="-227965">
              <a:lnSpc>
                <a:spcPts val="1630"/>
              </a:lnSpc>
              <a:spcBef>
                <a:spcPts val="1370"/>
              </a:spcBef>
              <a:buSzPct val="71428"/>
              <a:buFont typeface="Symbol"/>
              <a:buChar char=""/>
              <a:tabLst>
                <a:tab pos="469265" algn="l"/>
              </a:tabLst>
            </a:pPr>
            <a:r>
              <a:rPr sz="1400" b="1" dirty="0">
                <a:latin typeface="Times New Roman"/>
                <a:cs typeface="Times New Roman"/>
              </a:rPr>
              <a:t>Student</a:t>
            </a:r>
            <a:r>
              <a:rPr sz="1400" b="1" spc="-70" dirty="0">
                <a:latin typeface="Times New Roman"/>
                <a:cs typeface="Times New Roman"/>
              </a:rPr>
              <a:t> </a:t>
            </a:r>
            <a:r>
              <a:rPr sz="1400" b="1" spc="-10" dirty="0">
                <a:latin typeface="Times New Roman"/>
                <a:cs typeface="Times New Roman"/>
              </a:rPr>
              <a:t>Empowerment:</a:t>
            </a:r>
            <a:endParaRPr sz="1400" dirty="0">
              <a:latin typeface="Times New Roman"/>
              <a:cs typeface="Times New Roman"/>
            </a:endParaRPr>
          </a:p>
          <a:p>
            <a:pPr marL="469265">
              <a:lnSpc>
                <a:spcPts val="1610"/>
              </a:lnSpc>
            </a:pPr>
            <a:r>
              <a:rPr sz="1400" dirty="0">
                <a:latin typeface="Times New Roman"/>
                <a:cs typeface="Times New Roman"/>
              </a:rPr>
              <a:t>Skill</a:t>
            </a:r>
            <a:r>
              <a:rPr sz="1400" spc="-90" dirty="0">
                <a:latin typeface="Times New Roman"/>
                <a:cs typeface="Times New Roman"/>
              </a:rPr>
              <a:t> </a:t>
            </a:r>
            <a:r>
              <a:rPr sz="1400" dirty="0">
                <a:latin typeface="Times New Roman"/>
                <a:cs typeface="Times New Roman"/>
              </a:rPr>
              <a:t>development,</a:t>
            </a:r>
            <a:r>
              <a:rPr sz="1400" spc="-55" dirty="0">
                <a:latin typeface="Times New Roman"/>
                <a:cs typeface="Times New Roman"/>
              </a:rPr>
              <a:t> </a:t>
            </a:r>
            <a:r>
              <a:rPr sz="1400" dirty="0">
                <a:latin typeface="Times New Roman"/>
                <a:cs typeface="Times New Roman"/>
              </a:rPr>
              <a:t>placements,</a:t>
            </a:r>
            <a:r>
              <a:rPr sz="1400" spc="-40" dirty="0">
                <a:latin typeface="Times New Roman"/>
                <a:cs typeface="Times New Roman"/>
              </a:rPr>
              <a:t> </a:t>
            </a:r>
            <a:r>
              <a:rPr sz="1400" dirty="0">
                <a:latin typeface="Times New Roman"/>
                <a:cs typeface="Times New Roman"/>
              </a:rPr>
              <a:t>mentoring,</a:t>
            </a:r>
            <a:r>
              <a:rPr sz="1400" spc="-35" dirty="0">
                <a:latin typeface="Times New Roman"/>
                <a:cs typeface="Times New Roman"/>
              </a:rPr>
              <a:t> </a:t>
            </a:r>
            <a:r>
              <a:rPr sz="1400" dirty="0">
                <a:latin typeface="Times New Roman"/>
                <a:cs typeface="Times New Roman"/>
              </a:rPr>
              <a:t>and</a:t>
            </a:r>
            <a:r>
              <a:rPr sz="1400" spc="-50" dirty="0">
                <a:latin typeface="Times New Roman"/>
                <a:cs typeface="Times New Roman"/>
              </a:rPr>
              <a:t> </a:t>
            </a:r>
            <a:r>
              <a:rPr sz="1400" dirty="0">
                <a:latin typeface="Times New Roman"/>
                <a:cs typeface="Times New Roman"/>
              </a:rPr>
              <a:t>holistic</a:t>
            </a:r>
            <a:r>
              <a:rPr sz="1400" spc="-60" dirty="0">
                <a:latin typeface="Times New Roman"/>
                <a:cs typeface="Times New Roman"/>
              </a:rPr>
              <a:t> </a:t>
            </a:r>
            <a:r>
              <a:rPr sz="1400" spc="-10" dirty="0">
                <a:latin typeface="Times New Roman"/>
                <a:cs typeface="Times New Roman"/>
              </a:rPr>
              <a:t>growth.</a:t>
            </a:r>
            <a:endParaRPr sz="1400" dirty="0">
              <a:latin typeface="Times New Roman"/>
              <a:cs typeface="Times New Roman"/>
            </a:endParaRPr>
          </a:p>
          <a:p>
            <a:pPr marL="469265" indent="-227965">
              <a:lnSpc>
                <a:spcPts val="1610"/>
              </a:lnSpc>
              <a:buSzPct val="71428"/>
              <a:buFont typeface="Symbol"/>
              <a:buChar char=""/>
              <a:tabLst>
                <a:tab pos="469265" algn="l"/>
              </a:tabLst>
            </a:pPr>
            <a:r>
              <a:rPr sz="1400" b="1" spc="-10" dirty="0">
                <a:latin typeface="Times New Roman"/>
                <a:cs typeface="Times New Roman"/>
              </a:rPr>
              <a:t>Research</a:t>
            </a:r>
            <a:r>
              <a:rPr sz="1400" b="1" spc="-25" dirty="0">
                <a:latin typeface="Times New Roman"/>
                <a:cs typeface="Times New Roman"/>
              </a:rPr>
              <a:t> </a:t>
            </a:r>
            <a:r>
              <a:rPr sz="1400" b="1" dirty="0">
                <a:latin typeface="Times New Roman"/>
                <a:cs typeface="Times New Roman"/>
              </a:rPr>
              <a:t>&amp;</a:t>
            </a:r>
            <a:r>
              <a:rPr sz="1400" b="1" spc="5" dirty="0">
                <a:latin typeface="Times New Roman"/>
                <a:cs typeface="Times New Roman"/>
              </a:rPr>
              <a:t> </a:t>
            </a:r>
            <a:r>
              <a:rPr sz="1400" b="1" spc="-10" dirty="0">
                <a:latin typeface="Times New Roman"/>
                <a:cs typeface="Times New Roman"/>
              </a:rPr>
              <a:t>Innovation:</a:t>
            </a:r>
            <a:endParaRPr sz="1400" dirty="0">
              <a:latin typeface="Times New Roman"/>
              <a:cs typeface="Times New Roman"/>
            </a:endParaRPr>
          </a:p>
          <a:p>
            <a:pPr marL="469265">
              <a:lnSpc>
                <a:spcPts val="1610"/>
              </a:lnSpc>
            </a:pPr>
            <a:r>
              <a:rPr sz="1400" dirty="0">
                <a:latin typeface="Times New Roman"/>
                <a:cs typeface="Times New Roman"/>
              </a:rPr>
              <a:t>Strengthening</a:t>
            </a:r>
            <a:r>
              <a:rPr sz="1400" spc="-75" dirty="0">
                <a:latin typeface="Times New Roman"/>
                <a:cs typeface="Times New Roman"/>
              </a:rPr>
              <a:t> </a:t>
            </a:r>
            <a:r>
              <a:rPr sz="1400" dirty="0">
                <a:latin typeface="Times New Roman"/>
                <a:cs typeface="Times New Roman"/>
              </a:rPr>
              <a:t>research</a:t>
            </a:r>
            <a:r>
              <a:rPr sz="1400" spc="-65" dirty="0">
                <a:latin typeface="Times New Roman"/>
                <a:cs typeface="Times New Roman"/>
              </a:rPr>
              <a:t> </a:t>
            </a:r>
            <a:r>
              <a:rPr sz="1400" dirty="0">
                <a:latin typeface="Times New Roman"/>
                <a:cs typeface="Times New Roman"/>
              </a:rPr>
              <a:t>culture,</a:t>
            </a:r>
            <a:r>
              <a:rPr sz="1400" spc="-35" dirty="0">
                <a:latin typeface="Times New Roman"/>
                <a:cs typeface="Times New Roman"/>
              </a:rPr>
              <a:t> </a:t>
            </a:r>
            <a:r>
              <a:rPr sz="1400" dirty="0">
                <a:latin typeface="Times New Roman"/>
                <a:cs typeface="Times New Roman"/>
              </a:rPr>
              <a:t>innovation</a:t>
            </a:r>
            <a:r>
              <a:rPr sz="1400" spc="-50" dirty="0">
                <a:latin typeface="Times New Roman"/>
                <a:cs typeface="Times New Roman"/>
              </a:rPr>
              <a:t> </a:t>
            </a:r>
            <a:r>
              <a:rPr sz="1400" dirty="0">
                <a:latin typeface="Times New Roman"/>
                <a:cs typeface="Times New Roman"/>
              </a:rPr>
              <a:t>hubs,</a:t>
            </a:r>
            <a:r>
              <a:rPr sz="1400" spc="-35" dirty="0">
                <a:latin typeface="Times New Roman"/>
                <a:cs typeface="Times New Roman"/>
              </a:rPr>
              <a:t> </a:t>
            </a:r>
            <a:r>
              <a:rPr sz="1400" dirty="0">
                <a:latin typeface="Times New Roman"/>
                <a:cs typeface="Times New Roman"/>
              </a:rPr>
              <a:t>and</a:t>
            </a:r>
            <a:r>
              <a:rPr sz="1400" spc="-50" dirty="0">
                <a:latin typeface="Times New Roman"/>
                <a:cs typeface="Times New Roman"/>
              </a:rPr>
              <a:t> </a:t>
            </a:r>
            <a:r>
              <a:rPr sz="1400" spc="-10" dirty="0">
                <a:latin typeface="Times New Roman"/>
                <a:cs typeface="Times New Roman"/>
              </a:rPr>
              <a:t>entrepreneurship.</a:t>
            </a:r>
            <a:endParaRPr sz="1400" dirty="0">
              <a:latin typeface="Times New Roman"/>
              <a:cs typeface="Times New Roman"/>
            </a:endParaRPr>
          </a:p>
          <a:p>
            <a:pPr marL="469265" indent="-227965">
              <a:lnSpc>
                <a:spcPts val="1610"/>
              </a:lnSpc>
              <a:buSzPct val="71428"/>
              <a:buFont typeface="Symbol"/>
              <a:buChar char=""/>
              <a:tabLst>
                <a:tab pos="469265" algn="l"/>
              </a:tabLst>
            </a:pPr>
            <a:r>
              <a:rPr sz="1400" b="1" spc="-10" dirty="0">
                <a:latin typeface="Times New Roman"/>
                <a:cs typeface="Times New Roman"/>
              </a:rPr>
              <a:t>Infrastructure</a:t>
            </a:r>
            <a:r>
              <a:rPr sz="1400" b="1" spc="15" dirty="0">
                <a:latin typeface="Times New Roman"/>
                <a:cs typeface="Times New Roman"/>
              </a:rPr>
              <a:t> </a:t>
            </a:r>
            <a:r>
              <a:rPr sz="1400" b="1" spc="-10" dirty="0">
                <a:latin typeface="Times New Roman"/>
                <a:cs typeface="Times New Roman"/>
              </a:rPr>
              <a:t>Upgradation:</a:t>
            </a:r>
            <a:endParaRPr sz="1400" dirty="0">
              <a:latin typeface="Times New Roman"/>
              <a:cs typeface="Times New Roman"/>
            </a:endParaRPr>
          </a:p>
          <a:p>
            <a:pPr marL="469265">
              <a:lnSpc>
                <a:spcPts val="1610"/>
              </a:lnSpc>
            </a:pPr>
            <a:r>
              <a:rPr sz="1400" dirty="0">
                <a:latin typeface="Times New Roman"/>
                <a:cs typeface="Times New Roman"/>
              </a:rPr>
              <a:t>Smart</a:t>
            </a:r>
            <a:r>
              <a:rPr sz="1400" spc="-60" dirty="0">
                <a:latin typeface="Times New Roman"/>
                <a:cs typeface="Times New Roman"/>
              </a:rPr>
              <a:t> </a:t>
            </a:r>
            <a:r>
              <a:rPr sz="1400" dirty="0">
                <a:latin typeface="Times New Roman"/>
                <a:cs typeface="Times New Roman"/>
              </a:rPr>
              <a:t>classrooms,</a:t>
            </a:r>
            <a:r>
              <a:rPr sz="1400" spc="-45" dirty="0">
                <a:latin typeface="Times New Roman"/>
                <a:cs typeface="Times New Roman"/>
              </a:rPr>
              <a:t> </a:t>
            </a:r>
            <a:r>
              <a:rPr sz="1400" dirty="0">
                <a:latin typeface="Times New Roman"/>
                <a:cs typeface="Times New Roman"/>
              </a:rPr>
              <a:t>lab</a:t>
            </a:r>
            <a:r>
              <a:rPr sz="1400" spc="-40" dirty="0">
                <a:latin typeface="Times New Roman"/>
                <a:cs typeface="Times New Roman"/>
              </a:rPr>
              <a:t> </a:t>
            </a:r>
            <a:r>
              <a:rPr sz="1400" dirty="0">
                <a:latin typeface="Times New Roman"/>
                <a:cs typeface="Times New Roman"/>
              </a:rPr>
              <a:t>modernization,</a:t>
            </a:r>
            <a:r>
              <a:rPr sz="1400" spc="-15" dirty="0">
                <a:latin typeface="Times New Roman"/>
                <a:cs typeface="Times New Roman"/>
              </a:rPr>
              <a:t> </a:t>
            </a:r>
            <a:r>
              <a:rPr sz="1400" dirty="0">
                <a:latin typeface="Times New Roman"/>
                <a:cs typeface="Times New Roman"/>
              </a:rPr>
              <a:t>digital</a:t>
            </a:r>
            <a:r>
              <a:rPr sz="1400" spc="-55" dirty="0">
                <a:latin typeface="Times New Roman"/>
                <a:cs typeface="Times New Roman"/>
              </a:rPr>
              <a:t> </a:t>
            </a:r>
            <a:r>
              <a:rPr sz="1400" dirty="0">
                <a:latin typeface="Times New Roman"/>
                <a:cs typeface="Times New Roman"/>
              </a:rPr>
              <a:t>library,</a:t>
            </a:r>
            <a:r>
              <a:rPr sz="1400" spc="-50" dirty="0">
                <a:latin typeface="Times New Roman"/>
                <a:cs typeface="Times New Roman"/>
              </a:rPr>
              <a:t> </a:t>
            </a:r>
            <a:r>
              <a:rPr sz="1400" dirty="0">
                <a:latin typeface="Times New Roman"/>
                <a:cs typeface="Times New Roman"/>
              </a:rPr>
              <a:t>and</a:t>
            </a:r>
            <a:r>
              <a:rPr sz="1400" spc="-55" dirty="0">
                <a:latin typeface="Times New Roman"/>
                <a:cs typeface="Times New Roman"/>
              </a:rPr>
              <a:t> </a:t>
            </a:r>
            <a:r>
              <a:rPr sz="1400" dirty="0">
                <a:latin typeface="Times New Roman"/>
                <a:cs typeface="Times New Roman"/>
              </a:rPr>
              <a:t>green</a:t>
            </a:r>
            <a:r>
              <a:rPr sz="1400" spc="-75" dirty="0">
                <a:latin typeface="Times New Roman"/>
                <a:cs typeface="Times New Roman"/>
              </a:rPr>
              <a:t> </a:t>
            </a:r>
            <a:r>
              <a:rPr sz="1400" dirty="0">
                <a:latin typeface="Times New Roman"/>
                <a:cs typeface="Times New Roman"/>
              </a:rPr>
              <a:t>campus</a:t>
            </a:r>
            <a:r>
              <a:rPr sz="1400" spc="-30" dirty="0">
                <a:latin typeface="Times New Roman"/>
                <a:cs typeface="Times New Roman"/>
              </a:rPr>
              <a:t> </a:t>
            </a:r>
            <a:r>
              <a:rPr sz="1400" spc="-10" dirty="0">
                <a:latin typeface="Times New Roman"/>
                <a:cs typeface="Times New Roman"/>
              </a:rPr>
              <a:t>initiatives.</a:t>
            </a:r>
            <a:endParaRPr sz="1400" dirty="0">
              <a:latin typeface="Times New Roman"/>
              <a:cs typeface="Times New Roman"/>
            </a:endParaRPr>
          </a:p>
          <a:p>
            <a:pPr marL="469265" indent="-227965">
              <a:lnSpc>
                <a:spcPts val="1610"/>
              </a:lnSpc>
              <a:buSzPct val="71428"/>
              <a:buFont typeface="Symbol"/>
              <a:buChar char=""/>
              <a:tabLst>
                <a:tab pos="469265" algn="l"/>
              </a:tabLst>
            </a:pPr>
            <a:r>
              <a:rPr sz="1400" b="1" dirty="0">
                <a:latin typeface="Times New Roman"/>
                <a:cs typeface="Times New Roman"/>
              </a:rPr>
              <a:t>Quality</a:t>
            </a:r>
            <a:r>
              <a:rPr sz="1400" b="1" spc="-55" dirty="0">
                <a:latin typeface="Times New Roman"/>
                <a:cs typeface="Times New Roman"/>
              </a:rPr>
              <a:t> </a:t>
            </a:r>
            <a:r>
              <a:rPr sz="1400" b="1" spc="-10" dirty="0">
                <a:latin typeface="Times New Roman"/>
                <a:cs typeface="Times New Roman"/>
              </a:rPr>
              <a:t>Assurance:</a:t>
            </a:r>
            <a:endParaRPr sz="1400" dirty="0">
              <a:latin typeface="Times New Roman"/>
              <a:cs typeface="Times New Roman"/>
            </a:endParaRPr>
          </a:p>
          <a:p>
            <a:pPr marL="469265">
              <a:lnSpc>
                <a:spcPts val="1610"/>
              </a:lnSpc>
            </a:pPr>
            <a:r>
              <a:rPr sz="1400" dirty="0">
                <a:latin typeface="Times New Roman"/>
                <a:cs typeface="Times New Roman"/>
              </a:rPr>
              <a:t>Enhanced</a:t>
            </a:r>
            <a:r>
              <a:rPr sz="1400" spc="-45" dirty="0">
                <a:latin typeface="Times New Roman"/>
                <a:cs typeface="Times New Roman"/>
              </a:rPr>
              <a:t> </a:t>
            </a:r>
            <a:r>
              <a:rPr sz="1400" dirty="0">
                <a:latin typeface="Times New Roman"/>
                <a:cs typeface="Times New Roman"/>
              </a:rPr>
              <a:t>IQAC</a:t>
            </a:r>
            <a:r>
              <a:rPr sz="1400" spc="-10" dirty="0">
                <a:latin typeface="Times New Roman"/>
                <a:cs typeface="Times New Roman"/>
              </a:rPr>
              <a:t> </a:t>
            </a:r>
            <a:r>
              <a:rPr sz="1400" dirty="0">
                <a:latin typeface="Times New Roman"/>
                <a:cs typeface="Times New Roman"/>
              </a:rPr>
              <a:t>functioning,</a:t>
            </a:r>
            <a:r>
              <a:rPr sz="1400" spc="-30" dirty="0">
                <a:latin typeface="Times New Roman"/>
                <a:cs typeface="Times New Roman"/>
              </a:rPr>
              <a:t> </a:t>
            </a:r>
            <a:r>
              <a:rPr sz="1400" spc="-10" dirty="0">
                <a:latin typeface="Times New Roman"/>
                <a:cs typeface="Times New Roman"/>
              </a:rPr>
              <a:t>data-</a:t>
            </a:r>
            <a:r>
              <a:rPr sz="1400" dirty="0">
                <a:latin typeface="Times New Roman"/>
                <a:cs typeface="Times New Roman"/>
              </a:rPr>
              <a:t>driven</a:t>
            </a:r>
            <a:r>
              <a:rPr sz="1400" spc="-55" dirty="0">
                <a:latin typeface="Times New Roman"/>
                <a:cs typeface="Times New Roman"/>
              </a:rPr>
              <a:t> </a:t>
            </a:r>
            <a:r>
              <a:rPr sz="1400" dirty="0">
                <a:latin typeface="Times New Roman"/>
                <a:cs typeface="Times New Roman"/>
              </a:rPr>
              <a:t>planning,</a:t>
            </a:r>
            <a:r>
              <a:rPr sz="1400" spc="-30" dirty="0">
                <a:latin typeface="Times New Roman"/>
                <a:cs typeface="Times New Roman"/>
              </a:rPr>
              <a:t> </a:t>
            </a:r>
            <a:r>
              <a:rPr sz="1400" dirty="0">
                <a:latin typeface="Times New Roman"/>
                <a:cs typeface="Times New Roman"/>
              </a:rPr>
              <a:t>and</a:t>
            </a:r>
            <a:r>
              <a:rPr sz="1400" spc="-20" dirty="0">
                <a:latin typeface="Times New Roman"/>
                <a:cs typeface="Times New Roman"/>
              </a:rPr>
              <a:t> </a:t>
            </a:r>
            <a:r>
              <a:rPr sz="1400" dirty="0">
                <a:latin typeface="Times New Roman"/>
                <a:cs typeface="Times New Roman"/>
              </a:rPr>
              <a:t>internal</a:t>
            </a:r>
            <a:r>
              <a:rPr sz="1400" spc="-65" dirty="0">
                <a:latin typeface="Times New Roman"/>
                <a:cs typeface="Times New Roman"/>
              </a:rPr>
              <a:t> </a:t>
            </a:r>
            <a:r>
              <a:rPr sz="1400" spc="-10" dirty="0">
                <a:latin typeface="Times New Roman"/>
                <a:cs typeface="Times New Roman"/>
              </a:rPr>
              <a:t>audits.</a:t>
            </a:r>
            <a:endParaRPr sz="1400" dirty="0">
              <a:latin typeface="Times New Roman"/>
              <a:cs typeface="Times New Roman"/>
            </a:endParaRPr>
          </a:p>
          <a:p>
            <a:pPr marL="469265" indent="-227965">
              <a:lnSpc>
                <a:spcPts val="1610"/>
              </a:lnSpc>
              <a:buSzPct val="71428"/>
              <a:buFont typeface="Symbol"/>
              <a:buChar char=""/>
              <a:tabLst>
                <a:tab pos="469265" algn="l"/>
              </a:tabLst>
            </a:pPr>
            <a:r>
              <a:rPr sz="1400" b="1" dirty="0">
                <a:latin typeface="Times New Roman"/>
                <a:cs typeface="Times New Roman"/>
              </a:rPr>
              <a:t>Community</a:t>
            </a:r>
            <a:r>
              <a:rPr sz="1400" b="1" spc="-70" dirty="0">
                <a:latin typeface="Times New Roman"/>
                <a:cs typeface="Times New Roman"/>
              </a:rPr>
              <a:t> </a:t>
            </a:r>
            <a:r>
              <a:rPr sz="1400" b="1" spc="-10" dirty="0">
                <a:latin typeface="Times New Roman"/>
                <a:cs typeface="Times New Roman"/>
              </a:rPr>
              <a:t>Outreach:</a:t>
            </a:r>
            <a:endParaRPr sz="1400" dirty="0">
              <a:latin typeface="Times New Roman"/>
              <a:cs typeface="Times New Roman"/>
            </a:endParaRPr>
          </a:p>
          <a:p>
            <a:pPr marL="469265">
              <a:lnSpc>
                <a:spcPts val="1630"/>
              </a:lnSpc>
            </a:pPr>
            <a:r>
              <a:rPr sz="1400" dirty="0">
                <a:latin typeface="Times New Roman"/>
                <a:cs typeface="Times New Roman"/>
              </a:rPr>
              <a:t>Health</a:t>
            </a:r>
            <a:r>
              <a:rPr sz="1400" spc="-60" dirty="0">
                <a:latin typeface="Times New Roman"/>
                <a:cs typeface="Times New Roman"/>
              </a:rPr>
              <a:t> </a:t>
            </a:r>
            <a:r>
              <a:rPr sz="1400" dirty="0">
                <a:latin typeface="Times New Roman"/>
                <a:cs typeface="Times New Roman"/>
              </a:rPr>
              <a:t>camps,</a:t>
            </a:r>
            <a:r>
              <a:rPr sz="1400" spc="-25" dirty="0">
                <a:latin typeface="Times New Roman"/>
                <a:cs typeface="Times New Roman"/>
              </a:rPr>
              <a:t> </a:t>
            </a:r>
            <a:r>
              <a:rPr sz="1400" dirty="0">
                <a:latin typeface="Times New Roman"/>
                <a:cs typeface="Times New Roman"/>
              </a:rPr>
              <a:t>NSS</a:t>
            </a:r>
            <a:r>
              <a:rPr sz="1400" spc="-40" dirty="0">
                <a:latin typeface="Times New Roman"/>
                <a:cs typeface="Times New Roman"/>
              </a:rPr>
              <a:t> </a:t>
            </a:r>
            <a:r>
              <a:rPr sz="1400" dirty="0">
                <a:latin typeface="Times New Roman"/>
                <a:cs typeface="Times New Roman"/>
              </a:rPr>
              <a:t>activities,</a:t>
            </a:r>
            <a:r>
              <a:rPr sz="1400" spc="-25" dirty="0">
                <a:latin typeface="Times New Roman"/>
                <a:cs typeface="Times New Roman"/>
              </a:rPr>
              <a:t> </a:t>
            </a:r>
            <a:r>
              <a:rPr sz="1400" dirty="0">
                <a:latin typeface="Times New Roman"/>
                <a:cs typeface="Times New Roman"/>
              </a:rPr>
              <a:t>and</a:t>
            </a:r>
            <a:r>
              <a:rPr sz="1400" spc="-40" dirty="0">
                <a:latin typeface="Times New Roman"/>
                <a:cs typeface="Times New Roman"/>
              </a:rPr>
              <a:t> </a:t>
            </a:r>
            <a:r>
              <a:rPr sz="1400" dirty="0">
                <a:latin typeface="Times New Roman"/>
                <a:cs typeface="Times New Roman"/>
              </a:rPr>
              <a:t>promotion</a:t>
            </a:r>
            <a:r>
              <a:rPr sz="1400" spc="-55" dirty="0">
                <a:latin typeface="Times New Roman"/>
                <a:cs typeface="Times New Roman"/>
              </a:rPr>
              <a:t> </a:t>
            </a:r>
            <a:r>
              <a:rPr sz="1400" dirty="0">
                <a:latin typeface="Times New Roman"/>
                <a:cs typeface="Times New Roman"/>
              </a:rPr>
              <a:t>of</a:t>
            </a:r>
            <a:r>
              <a:rPr sz="1400" spc="-65" dirty="0">
                <a:latin typeface="Times New Roman"/>
                <a:cs typeface="Times New Roman"/>
              </a:rPr>
              <a:t> </a:t>
            </a:r>
            <a:r>
              <a:rPr sz="1400" dirty="0">
                <a:latin typeface="Times New Roman"/>
                <a:cs typeface="Times New Roman"/>
              </a:rPr>
              <a:t>social</a:t>
            </a:r>
            <a:r>
              <a:rPr sz="1400" spc="-60" dirty="0">
                <a:latin typeface="Times New Roman"/>
                <a:cs typeface="Times New Roman"/>
              </a:rPr>
              <a:t> </a:t>
            </a:r>
            <a:r>
              <a:rPr sz="1400" spc="-10" dirty="0">
                <a:latin typeface="Times New Roman"/>
                <a:cs typeface="Times New Roman"/>
              </a:rPr>
              <a:t>responsibility.</a:t>
            </a: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790"/>
              </a:spcBef>
            </a:pPr>
            <a:endParaRPr sz="1400" dirty="0">
              <a:latin typeface="Times New Roman"/>
              <a:cs typeface="Times New Roman"/>
            </a:endParaRPr>
          </a:p>
          <a:p>
            <a:pPr marL="12700">
              <a:lnSpc>
                <a:spcPct val="100000"/>
              </a:lnSpc>
            </a:pPr>
            <a:r>
              <a:rPr sz="1400" b="1" dirty="0">
                <a:latin typeface="Times New Roman"/>
                <a:cs typeface="Times New Roman"/>
              </a:rPr>
              <a:t>Strategies</a:t>
            </a:r>
            <a:r>
              <a:rPr sz="1400" b="1" spc="-45" dirty="0">
                <a:latin typeface="Times New Roman"/>
                <a:cs typeface="Times New Roman"/>
              </a:rPr>
              <a:t> </a:t>
            </a:r>
            <a:r>
              <a:rPr sz="1400" b="1" dirty="0">
                <a:latin typeface="Times New Roman"/>
                <a:cs typeface="Times New Roman"/>
              </a:rPr>
              <a:t>for</a:t>
            </a:r>
            <a:r>
              <a:rPr sz="1400" b="1" spc="-50" dirty="0">
                <a:latin typeface="Times New Roman"/>
                <a:cs typeface="Times New Roman"/>
              </a:rPr>
              <a:t> </a:t>
            </a:r>
            <a:r>
              <a:rPr sz="1400" b="1" dirty="0">
                <a:latin typeface="Times New Roman"/>
                <a:cs typeface="Times New Roman"/>
              </a:rPr>
              <a:t>Financial</a:t>
            </a:r>
            <a:r>
              <a:rPr sz="1400" b="1" spc="-45" dirty="0">
                <a:latin typeface="Times New Roman"/>
                <a:cs typeface="Times New Roman"/>
              </a:rPr>
              <a:t> </a:t>
            </a:r>
            <a:r>
              <a:rPr sz="1400" b="1" dirty="0">
                <a:latin typeface="Times New Roman"/>
                <a:cs typeface="Times New Roman"/>
              </a:rPr>
              <a:t>Mobilization</a:t>
            </a:r>
            <a:r>
              <a:rPr sz="1400" b="1" spc="-80" dirty="0">
                <a:latin typeface="Times New Roman"/>
                <a:cs typeface="Times New Roman"/>
              </a:rPr>
              <a:t> </a:t>
            </a:r>
            <a:r>
              <a:rPr sz="1400" b="1" spc="-10" dirty="0">
                <a:latin typeface="Times New Roman"/>
                <a:cs typeface="Times New Roman"/>
              </a:rPr>
              <a:t>(2024–2029)</a:t>
            </a:r>
            <a:endParaRPr sz="1400" dirty="0">
              <a:latin typeface="Times New Roman"/>
              <a:cs typeface="Times New Roman"/>
            </a:endParaRPr>
          </a:p>
          <a:p>
            <a:pPr marL="469265" indent="-227965">
              <a:lnSpc>
                <a:spcPct val="100000"/>
              </a:lnSpc>
              <a:spcBef>
                <a:spcPts val="960"/>
              </a:spcBef>
              <a:buSzPct val="71428"/>
              <a:buFont typeface="Symbol"/>
              <a:buChar char=""/>
              <a:tabLst>
                <a:tab pos="469265" algn="l"/>
              </a:tabLst>
            </a:pPr>
            <a:r>
              <a:rPr sz="1400" dirty="0">
                <a:latin typeface="Times New Roman"/>
                <a:cs typeface="Times New Roman"/>
              </a:rPr>
              <a:t>Availing</a:t>
            </a:r>
            <a:r>
              <a:rPr sz="1400" spc="-10" dirty="0">
                <a:latin typeface="Times New Roman"/>
                <a:cs typeface="Times New Roman"/>
              </a:rPr>
              <a:t> </a:t>
            </a:r>
            <a:r>
              <a:rPr sz="1400" dirty="0">
                <a:latin typeface="Times New Roman"/>
                <a:cs typeface="Times New Roman"/>
              </a:rPr>
              <a:t>government</a:t>
            </a:r>
            <a:r>
              <a:rPr sz="1400" spc="-10" dirty="0">
                <a:latin typeface="Times New Roman"/>
                <a:cs typeface="Times New Roman"/>
              </a:rPr>
              <a:t> </a:t>
            </a:r>
            <a:r>
              <a:rPr sz="1400" dirty="0">
                <a:latin typeface="Times New Roman"/>
                <a:cs typeface="Times New Roman"/>
              </a:rPr>
              <a:t>grants</a:t>
            </a:r>
            <a:r>
              <a:rPr sz="1400" spc="-25" dirty="0">
                <a:latin typeface="Times New Roman"/>
                <a:cs typeface="Times New Roman"/>
              </a:rPr>
              <a:t> </a:t>
            </a:r>
            <a:r>
              <a:rPr sz="1400" dirty="0">
                <a:latin typeface="Times New Roman"/>
                <a:cs typeface="Times New Roman"/>
              </a:rPr>
              <a:t>from</a:t>
            </a:r>
            <a:r>
              <a:rPr sz="1400" spc="-55" dirty="0">
                <a:latin typeface="Times New Roman"/>
                <a:cs typeface="Times New Roman"/>
              </a:rPr>
              <a:t> </a:t>
            </a:r>
            <a:r>
              <a:rPr sz="1400" dirty="0">
                <a:latin typeface="Times New Roman"/>
                <a:cs typeface="Times New Roman"/>
              </a:rPr>
              <a:t>UGC</a:t>
            </a:r>
            <a:r>
              <a:rPr sz="1400" spc="-5" dirty="0">
                <a:latin typeface="Times New Roman"/>
                <a:cs typeface="Times New Roman"/>
              </a:rPr>
              <a:t> </a:t>
            </a:r>
            <a:r>
              <a:rPr sz="1400" dirty="0">
                <a:latin typeface="Times New Roman"/>
                <a:cs typeface="Times New Roman"/>
              </a:rPr>
              <a:t>AICTE</a:t>
            </a:r>
            <a:r>
              <a:rPr sz="1400" spc="-40" dirty="0">
                <a:latin typeface="Times New Roman"/>
                <a:cs typeface="Times New Roman"/>
              </a:rPr>
              <a:t> </a:t>
            </a:r>
            <a:r>
              <a:rPr lang="en-US" sz="1400" dirty="0">
                <a:latin typeface="Times New Roman"/>
                <a:cs typeface="Times New Roman"/>
              </a:rPr>
              <a:t> </a:t>
            </a:r>
            <a:r>
              <a:rPr lang="en-US" sz="1400" dirty="0" smtClean="0">
                <a:latin typeface="Times New Roman"/>
                <a:cs typeface="Times New Roman"/>
              </a:rPr>
              <a:t>NCTE</a:t>
            </a:r>
            <a:endParaRPr sz="1400" dirty="0">
              <a:latin typeface="Times New Roman"/>
              <a:cs typeface="Times New Roman"/>
            </a:endParaRPr>
          </a:p>
          <a:p>
            <a:pPr marL="469265" indent="-227965">
              <a:lnSpc>
                <a:spcPct val="100000"/>
              </a:lnSpc>
              <a:spcBef>
                <a:spcPts val="965"/>
              </a:spcBef>
              <a:buSzPct val="71428"/>
              <a:buFont typeface="Symbol"/>
              <a:buChar char=""/>
              <a:tabLst>
                <a:tab pos="469265" algn="l"/>
              </a:tabLst>
            </a:pPr>
            <a:r>
              <a:rPr sz="1400" dirty="0">
                <a:latin typeface="Times New Roman"/>
                <a:cs typeface="Times New Roman"/>
              </a:rPr>
              <a:t>Generating</a:t>
            </a:r>
            <a:r>
              <a:rPr sz="1400" spc="-55" dirty="0">
                <a:latin typeface="Times New Roman"/>
                <a:cs typeface="Times New Roman"/>
              </a:rPr>
              <a:t> </a:t>
            </a:r>
            <a:r>
              <a:rPr sz="1400" dirty="0">
                <a:latin typeface="Times New Roman"/>
                <a:cs typeface="Times New Roman"/>
              </a:rPr>
              <a:t>revenue</a:t>
            </a:r>
            <a:r>
              <a:rPr sz="1400" spc="-20" dirty="0">
                <a:latin typeface="Times New Roman"/>
                <a:cs typeface="Times New Roman"/>
              </a:rPr>
              <a:t> </a:t>
            </a:r>
            <a:r>
              <a:rPr sz="1400" dirty="0">
                <a:latin typeface="Times New Roman"/>
                <a:cs typeface="Times New Roman"/>
              </a:rPr>
              <a:t>through</a:t>
            </a:r>
            <a:r>
              <a:rPr sz="1400" spc="-30" dirty="0">
                <a:latin typeface="Times New Roman"/>
                <a:cs typeface="Times New Roman"/>
              </a:rPr>
              <a:t> </a:t>
            </a:r>
            <a:r>
              <a:rPr sz="1400" spc="-10" dirty="0">
                <a:latin typeface="Times New Roman"/>
                <a:cs typeface="Times New Roman"/>
              </a:rPr>
              <a:t>industry-</a:t>
            </a:r>
            <a:r>
              <a:rPr sz="1400" dirty="0">
                <a:latin typeface="Times New Roman"/>
                <a:cs typeface="Times New Roman"/>
              </a:rPr>
              <a:t>sponsored</a:t>
            </a:r>
            <a:r>
              <a:rPr sz="1400" spc="-30" dirty="0">
                <a:latin typeface="Times New Roman"/>
                <a:cs typeface="Times New Roman"/>
              </a:rPr>
              <a:t> </a:t>
            </a:r>
            <a:r>
              <a:rPr sz="1400" spc="-10" dirty="0">
                <a:latin typeface="Times New Roman"/>
                <a:cs typeface="Times New Roman"/>
              </a:rPr>
              <a:t>research</a:t>
            </a:r>
            <a:r>
              <a:rPr sz="1400" spc="-45" dirty="0">
                <a:latin typeface="Times New Roman"/>
                <a:cs typeface="Times New Roman"/>
              </a:rPr>
              <a:t> </a:t>
            </a:r>
            <a:r>
              <a:rPr sz="1400" dirty="0">
                <a:latin typeface="Times New Roman"/>
                <a:cs typeface="Times New Roman"/>
              </a:rPr>
              <a:t>and</a:t>
            </a:r>
            <a:r>
              <a:rPr sz="1400" spc="-25" dirty="0">
                <a:latin typeface="Times New Roman"/>
                <a:cs typeface="Times New Roman"/>
              </a:rPr>
              <a:t> </a:t>
            </a:r>
            <a:r>
              <a:rPr sz="1400" dirty="0">
                <a:latin typeface="Times New Roman"/>
                <a:cs typeface="Times New Roman"/>
              </a:rPr>
              <a:t>testing</a:t>
            </a:r>
            <a:r>
              <a:rPr sz="1400" spc="-55" dirty="0">
                <a:latin typeface="Times New Roman"/>
                <a:cs typeface="Times New Roman"/>
              </a:rPr>
              <a:t> </a:t>
            </a:r>
            <a:r>
              <a:rPr sz="1400" spc="-10" dirty="0">
                <a:latin typeface="Times New Roman"/>
                <a:cs typeface="Times New Roman"/>
              </a:rPr>
              <a:t>services</a:t>
            </a:r>
            <a:endParaRPr sz="1400" dirty="0">
              <a:latin typeface="Times New Roman"/>
              <a:cs typeface="Times New Roman"/>
            </a:endParaRPr>
          </a:p>
          <a:p>
            <a:pPr marL="469265" indent="-227965">
              <a:lnSpc>
                <a:spcPct val="100000"/>
              </a:lnSpc>
              <a:spcBef>
                <a:spcPts val="980"/>
              </a:spcBef>
              <a:buSzPct val="71428"/>
              <a:buFont typeface="Symbol"/>
              <a:buChar char=""/>
              <a:tabLst>
                <a:tab pos="469265" algn="l"/>
              </a:tabLst>
            </a:pPr>
            <a:r>
              <a:rPr sz="1400" dirty="0">
                <a:latin typeface="Times New Roman"/>
                <a:cs typeface="Times New Roman"/>
              </a:rPr>
              <a:t>Establishing</a:t>
            </a:r>
            <a:r>
              <a:rPr sz="1400" spc="-55" dirty="0">
                <a:latin typeface="Times New Roman"/>
                <a:cs typeface="Times New Roman"/>
              </a:rPr>
              <a:t> </a:t>
            </a:r>
            <a:r>
              <a:rPr sz="1400" dirty="0">
                <a:latin typeface="Times New Roman"/>
                <a:cs typeface="Times New Roman"/>
              </a:rPr>
              <a:t>alumni</a:t>
            </a:r>
            <a:r>
              <a:rPr sz="1400" spc="-30" dirty="0">
                <a:latin typeface="Times New Roman"/>
                <a:cs typeface="Times New Roman"/>
              </a:rPr>
              <a:t> </a:t>
            </a:r>
            <a:r>
              <a:rPr sz="1400" dirty="0">
                <a:latin typeface="Times New Roman"/>
                <a:cs typeface="Times New Roman"/>
              </a:rPr>
              <a:t>association</a:t>
            </a:r>
            <a:r>
              <a:rPr sz="1400" spc="-30" dirty="0">
                <a:latin typeface="Times New Roman"/>
                <a:cs typeface="Times New Roman"/>
              </a:rPr>
              <a:t> </a:t>
            </a:r>
            <a:r>
              <a:rPr sz="1400" dirty="0">
                <a:latin typeface="Times New Roman"/>
                <a:cs typeface="Times New Roman"/>
              </a:rPr>
              <a:t>for</a:t>
            </a:r>
            <a:r>
              <a:rPr sz="1400" spc="-35" dirty="0">
                <a:latin typeface="Times New Roman"/>
                <a:cs typeface="Times New Roman"/>
              </a:rPr>
              <a:t> </a:t>
            </a:r>
            <a:r>
              <a:rPr sz="1400" dirty="0">
                <a:latin typeface="Times New Roman"/>
                <a:cs typeface="Times New Roman"/>
              </a:rPr>
              <a:t>donations</a:t>
            </a:r>
            <a:r>
              <a:rPr sz="1400" spc="-20" dirty="0">
                <a:latin typeface="Times New Roman"/>
                <a:cs typeface="Times New Roman"/>
              </a:rPr>
              <a:t> </a:t>
            </a:r>
            <a:r>
              <a:rPr sz="1400" spc="-10" dirty="0">
                <a:latin typeface="Times New Roman"/>
                <a:cs typeface="Times New Roman"/>
              </a:rPr>
              <a:t>scholarships</a:t>
            </a:r>
            <a:r>
              <a:rPr sz="1400" spc="-20" dirty="0">
                <a:latin typeface="Times New Roman"/>
                <a:cs typeface="Times New Roman"/>
              </a:rPr>
              <a:t> </a:t>
            </a:r>
            <a:r>
              <a:rPr sz="1400" dirty="0">
                <a:latin typeface="Times New Roman"/>
                <a:cs typeface="Times New Roman"/>
              </a:rPr>
              <a:t>and</a:t>
            </a:r>
            <a:r>
              <a:rPr sz="1400" spc="-30" dirty="0">
                <a:latin typeface="Times New Roman"/>
                <a:cs typeface="Times New Roman"/>
              </a:rPr>
              <a:t> </a:t>
            </a:r>
            <a:r>
              <a:rPr sz="1400" spc="-10" dirty="0">
                <a:latin typeface="Times New Roman"/>
                <a:cs typeface="Times New Roman"/>
              </a:rPr>
              <a:t>infrastructure</a:t>
            </a:r>
            <a:r>
              <a:rPr sz="1400" spc="-25" dirty="0">
                <a:latin typeface="Times New Roman"/>
                <a:cs typeface="Times New Roman"/>
              </a:rPr>
              <a:t> </a:t>
            </a:r>
            <a:r>
              <a:rPr sz="1400" spc="-10" dirty="0">
                <a:latin typeface="Times New Roman"/>
                <a:cs typeface="Times New Roman"/>
              </a:rPr>
              <a:t>support</a:t>
            </a:r>
            <a:endParaRPr sz="1400" dirty="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0604" y="763194"/>
            <a:ext cx="7021195" cy="1383071"/>
          </a:xfrm>
          <a:prstGeom prst="rect">
            <a:avLst/>
          </a:prstGeom>
        </p:spPr>
        <p:txBody>
          <a:bodyPr vert="horz" wrap="square" lIns="0" tIns="135255" rIns="0" bIns="0" rtlCol="0">
            <a:spAutoFit/>
          </a:bodyPr>
          <a:lstStyle/>
          <a:p>
            <a:pPr marL="240665" indent="-227965">
              <a:lnSpc>
                <a:spcPct val="100000"/>
              </a:lnSpc>
              <a:spcBef>
                <a:spcPts val="1065"/>
              </a:spcBef>
              <a:buSzPct val="71428"/>
              <a:buFont typeface="Symbol"/>
              <a:buChar char=""/>
              <a:tabLst>
                <a:tab pos="240665" algn="l"/>
              </a:tabLst>
            </a:pPr>
            <a:r>
              <a:rPr sz="1400" dirty="0">
                <a:latin typeface="Times New Roman"/>
                <a:cs typeface="Times New Roman"/>
              </a:rPr>
              <a:t>Signing</a:t>
            </a:r>
            <a:r>
              <a:rPr sz="1400" spc="-55" dirty="0">
                <a:latin typeface="Times New Roman"/>
                <a:cs typeface="Times New Roman"/>
              </a:rPr>
              <a:t> </a:t>
            </a:r>
            <a:r>
              <a:rPr sz="1400" dirty="0">
                <a:latin typeface="Times New Roman"/>
                <a:cs typeface="Times New Roman"/>
              </a:rPr>
              <a:t>MoUs</a:t>
            </a:r>
            <a:r>
              <a:rPr sz="1400" spc="-20" dirty="0">
                <a:latin typeface="Times New Roman"/>
                <a:cs typeface="Times New Roman"/>
              </a:rPr>
              <a:t> </a:t>
            </a:r>
            <a:r>
              <a:rPr sz="1400" dirty="0">
                <a:latin typeface="Times New Roman"/>
                <a:cs typeface="Times New Roman"/>
              </a:rPr>
              <a:t>with</a:t>
            </a:r>
            <a:r>
              <a:rPr sz="1400" spc="-55" dirty="0">
                <a:latin typeface="Times New Roman"/>
                <a:cs typeface="Times New Roman"/>
              </a:rPr>
              <a:t> </a:t>
            </a:r>
            <a:r>
              <a:rPr lang="en-US" sz="1400" spc="-10" dirty="0">
                <a:latin typeface="Times New Roman"/>
                <a:cs typeface="Times New Roman"/>
              </a:rPr>
              <a:t> </a:t>
            </a:r>
            <a:r>
              <a:rPr lang="en-US" sz="1400" spc="-10" dirty="0" err="1" smtClean="0">
                <a:latin typeface="Times New Roman"/>
                <a:cs typeface="Times New Roman"/>
              </a:rPr>
              <a:t>eduactionall</a:t>
            </a:r>
            <a:r>
              <a:rPr lang="en-US" sz="1400" spc="-10" dirty="0" smtClean="0">
                <a:latin typeface="Times New Roman"/>
                <a:cs typeface="Times New Roman"/>
              </a:rPr>
              <a:t> </a:t>
            </a:r>
            <a:r>
              <a:rPr sz="1400" dirty="0" smtClean="0">
                <a:latin typeface="Times New Roman"/>
                <a:cs typeface="Times New Roman"/>
              </a:rPr>
              <a:t>in</a:t>
            </a:r>
            <a:r>
              <a:rPr lang="en-US" sz="1400" dirty="0" smtClean="0">
                <a:latin typeface="Times New Roman"/>
                <a:cs typeface="Times New Roman"/>
              </a:rPr>
              <a:t>stitutes </a:t>
            </a:r>
            <a:r>
              <a:rPr sz="1400" dirty="0" smtClean="0">
                <a:latin typeface="Times New Roman"/>
                <a:cs typeface="Times New Roman"/>
              </a:rPr>
              <a:t> </a:t>
            </a:r>
            <a:r>
              <a:rPr sz="1400" dirty="0">
                <a:latin typeface="Times New Roman"/>
                <a:cs typeface="Times New Roman"/>
              </a:rPr>
              <a:t>for</a:t>
            </a:r>
            <a:r>
              <a:rPr sz="1400" spc="-40" dirty="0">
                <a:latin typeface="Times New Roman"/>
                <a:cs typeface="Times New Roman"/>
              </a:rPr>
              <a:t> </a:t>
            </a:r>
            <a:r>
              <a:rPr sz="1400" dirty="0">
                <a:latin typeface="Times New Roman"/>
                <a:cs typeface="Times New Roman"/>
              </a:rPr>
              <a:t>sponsored</a:t>
            </a:r>
            <a:r>
              <a:rPr sz="1400" spc="-15" dirty="0">
                <a:latin typeface="Times New Roman"/>
                <a:cs typeface="Times New Roman"/>
              </a:rPr>
              <a:t> </a:t>
            </a:r>
            <a:r>
              <a:rPr lang="en-US" sz="1400" dirty="0">
                <a:latin typeface="Times New Roman"/>
                <a:cs typeface="Times New Roman"/>
              </a:rPr>
              <a:t> </a:t>
            </a:r>
            <a:r>
              <a:rPr lang="en-US" sz="1400" dirty="0" smtClean="0">
                <a:latin typeface="Times New Roman"/>
                <a:cs typeface="Times New Roman"/>
              </a:rPr>
              <a:t>student teacher </a:t>
            </a:r>
            <a:r>
              <a:rPr sz="1400" dirty="0" smtClean="0">
                <a:latin typeface="Times New Roman"/>
                <a:cs typeface="Times New Roman"/>
              </a:rPr>
              <a:t>training</a:t>
            </a:r>
            <a:r>
              <a:rPr sz="1400" spc="-35" dirty="0" smtClean="0">
                <a:latin typeface="Times New Roman"/>
                <a:cs typeface="Times New Roman"/>
              </a:rPr>
              <a:t> </a:t>
            </a:r>
            <a:r>
              <a:rPr sz="1400" spc="-10" dirty="0">
                <a:latin typeface="Times New Roman"/>
                <a:cs typeface="Times New Roman"/>
              </a:rPr>
              <a:t>programs</a:t>
            </a:r>
            <a:endParaRPr sz="1400" dirty="0">
              <a:latin typeface="Times New Roman"/>
              <a:cs typeface="Times New Roman"/>
            </a:endParaRPr>
          </a:p>
          <a:p>
            <a:pPr marL="240665" indent="-227965">
              <a:lnSpc>
                <a:spcPct val="100000"/>
              </a:lnSpc>
              <a:spcBef>
                <a:spcPts val="960"/>
              </a:spcBef>
              <a:buSzPct val="71428"/>
              <a:buFont typeface="Symbol"/>
              <a:buChar char=""/>
              <a:tabLst>
                <a:tab pos="240665" algn="l"/>
              </a:tabLst>
            </a:pPr>
            <a:r>
              <a:rPr sz="1400" dirty="0">
                <a:latin typeface="Times New Roman"/>
                <a:cs typeface="Times New Roman"/>
              </a:rPr>
              <a:t>Introducing</a:t>
            </a:r>
            <a:r>
              <a:rPr sz="1400" spc="-60" dirty="0">
                <a:latin typeface="Times New Roman"/>
                <a:cs typeface="Times New Roman"/>
              </a:rPr>
              <a:t> </a:t>
            </a:r>
            <a:r>
              <a:rPr sz="1400" spc="-10" dirty="0">
                <a:latin typeface="Times New Roman"/>
                <a:cs typeface="Times New Roman"/>
              </a:rPr>
              <a:t>self-</a:t>
            </a:r>
            <a:r>
              <a:rPr sz="1400" dirty="0">
                <a:latin typeface="Times New Roman"/>
                <a:cs typeface="Times New Roman"/>
              </a:rPr>
              <a:t>financed</a:t>
            </a:r>
            <a:r>
              <a:rPr sz="1400" spc="-35" dirty="0">
                <a:latin typeface="Times New Roman"/>
                <a:cs typeface="Times New Roman"/>
              </a:rPr>
              <a:t> </a:t>
            </a:r>
            <a:r>
              <a:rPr sz="1400" dirty="0">
                <a:latin typeface="Times New Roman"/>
                <a:cs typeface="Times New Roman"/>
              </a:rPr>
              <a:t>certificate</a:t>
            </a:r>
            <a:r>
              <a:rPr sz="1400" spc="-30" dirty="0">
                <a:latin typeface="Times New Roman"/>
                <a:cs typeface="Times New Roman"/>
              </a:rPr>
              <a:t> </a:t>
            </a:r>
            <a:r>
              <a:rPr sz="1400" dirty="0">
                <a:latin typeface="Times New Roman"/>
                <a:cs typeface="Times New Roman"/>
              </a:rPr>
              <a:t>and</a:t>
            </a:r>
            <a:r>
              <a:rPr sz="1400" spc="-30" dirty="0">
                <a:latin typeface="Times New Roman"/>
                <a:cs typeface="Times New Roman"/>
              </a:rPr>
              <a:t> </a:t>
            </a:r>
            <a:r>
              <a:rPr sz="1400" dirty="0">
                <a:latin typeface="Times New Roman"/>
                <a:cs typeface="Times New Roman"/>
              </a:rPr>
              <a:t>diploma</a:t>
            </a:r>
            <a:r>
              <a:rPr sz="1400" spc="-30" dirty="0">
                <a:latin typeface="Times New Roman"/>
                <a:cs typeface="Times New Roman"/>
              </a:rPr>
              <a:t> </a:t>
            </a:r>
            <a:r>
              <a:rPr sz="1400" dirty="0">
                <a:latin typeface="Times New Roman"/>
                <a:cs typeface="Times New Roman"/>
              </a:rPr>
              <a:t>programs</a:t>
            </a:r>
            <a:r>
              <a:rPr sz="1400" spc="-30" dirty="0">
                <a:latin typeface="Times New Roman"/>
                <a:cs typeface="Times New Roman"/>
              </a:rPr>
              <a:t> </a:t>
            </a:r>
            <a:r>
              <a:rPr sz="1400" dirty="0">
                <a:latin typeface="Times New Roman"/>
                <a:cs typeface="Times New Roman"/>
              </a:rPr>
              <a:t>in</a:t>
            </a:r>
            <a:r>
              <a:rPr sz="1400" spc="-55" dirty="0">
                <a:latin typeface="Times New Roman"/>
                <a:cs typeface="Times New Roman"/>
              </a:rPr>
              <a:t> </a:t>
            </a:r>
            <a:r>
              <a:rPr sz="1400" dirty="0">
                <a:latin typeface="Times New Roman"/>
                <a:cs typeface="Times New Roman"/>
              </a:rPr>
              <a:t>emerging</a:t>
            </a:r>
            <a:r>
              <a:rPr sz="1400" spc="-55" dirty="0">
                <a:latin typeface="Times New Roman"/>
                <a:cs typeface="Times New Roman"/>
              </a:rPr>
              <a:t> </a:t>
            </a:r>
            <a:r>
              <a:rPr lang="en-US" sz="1400" dirty="0" smtClean="0">
                <a:latin typeface="Times New Roman"/>
                <a:cs typeface="Times New Roman"/>
              </a:rPr>
              <a:t>educational fields.</a:t>
            </a:r>
            <a:endParaRPr sz="1400" dirty="0">
              <a:latin typeface="Times New Roman"/>
              <a:cs typeface="Times New Roman"/>
            </a:endParaRPr>
          </a:p>
          <a:p>
            <a:pPr marL="240665" indent="-227965">
              <a:lnSpc>
                <a:spcPct val="100000"/>
              </a:lnSpc>
              <a:spcBef>
                <a:spcPts val="985"/>
              </a:spcBef>
              <a:buSzPct val="71428"/>
              <a:buFont typeface="Symbol"/>
              <a:buChar char=""/>
              <a:tabLst>
                <a:tab pos="240665" algn="l"/>
              </a:tabLst>
            </a:pPr>
            <a:r>
              <a:rPr sz="1400" dirty="0">
                <a:latin typeface="Times New Roman"/>
                <a:cs typeface="Times New Roman"/>
              </a:rPr>
              <a:t>Partnering</a:t>
            </a:r>
            <a:r>
              <a:rPr sz="1400" spc="-40" dirty="0">
                <a:latin typeface="Times New Roman"/>
                <a:cs typeface="Times New Roman"/>
              </a:rPr>
              <a:t> </a:t>
            </a:r>
            <a:r>
              <a:rPr sz="1400" dirty="0">
                <a:latin typeface="Times New Roman"/>
                <a:cs typeface="Times New Roman"/>
              </a:rPr>
              <a:t>with</a:t>
            </a:r>
            <a:r>
              <a:rPr sz="1400" spc="-60" dirty="0">
                <a:latin typeface="Times New Roman"/>
                <a:cs typeface="Times New Roman"/>
              </a:rPr>
              <a:t> </a:t>
            </a:r>
            <a:r>
              <a:rPr lang="en-US" sz="1400" spc="-60" dirty="0" smtClean="0">
                <a:latin typeface="Times New Roman"/>
                <a:cs typeface="Times New Roman"/>
              </a:rPr>
              <a:t>schools for recruitment of our students as teachers  for teaching </a:t>
            </a:r>
            <a:endParaRPr lang="en-US" sz="1400" spc="-60" dirty="0">
              <a:latin typeface="Times New Roman"/>
              <a:cs typeface="Times New Roman"/>
            </a:endParaRPr>
          </a:p>
          <a:p>
            <a:pPr marL="240665" indent="-227965">
              <a:lnSpc>
                <a:spcPct val="100000"/>
              </a:lnSpc>
              <a:spcBef>
                <a:spcPts val="985"/>
              </a:spcBef>
              <a:buSzPct val="71428"/>
              <a:buFont typeface="Symbol"/>
              <a:buChar char=""/>
              <a:tabLst>
                <a:tab pos="240665" algn="l"/>
              </a:tabLst>
            </a:pPr>
            <a:r>
              <a:rPr sz="1400" dirty="0" smtClean="0">
                <a:latin typeface="Times New Roman"/>
                <a:cs typeface="Times New Roman"/>
              </a:rPr>
              <a:t>Seeking</a:t>
            </a:r>
            <a:r>
              <a:rPr sz="1400" spc="-30" dirty="0" smtClean="0">
                <a:latin typeface="Times New Roman"/>
                <a:cs typeface="Times New Roman"/>
              </a:rPr>
              <a:t> </a:t>
            </a:r>
            <a:r>
              <a:rPr sz="1400" dirty="0">
                <a:latin typeface="Times New Roman"/>
                <a:cs typeface="Times New Roman"/>
              </a:rPr>
              <a:t>funding</a:t>
            </a:r>
            <a:r>
              <a:rPr sz="1400" spc="-15" dirty="0">
                <a:latin typeface="Times New Roman"/>
                <a:cs typeface="Times New Roman"/>
              </a:rPr>
              <a:t> </a:t>
            </a:r>
            <a:r>
              <a:rPr sz="1400" dirty="0">
                <a:latin typeface="Times New Roman"/>
                <a:cs typeface="Times New Roman"/>
              </a:rPr>
              <a:t>from</a:t>
            </a:r>
            <a:r>
              <a:rPr sz="1400" spc="-55" dirty="0">
                <a:latin typeface="Times New Roman"/>
                <a:cs typeface="Times New Roman"/>
              </a:rPr>
              <a:t> </a:t>
            </a:r>
            <a:r>
              <a:rPr sz="1400" dirty="0">
                <a:latin typeface="Times New Roman"/>
                <a:cs typeface="Times New Roman"/>
              </a:rPr>
              <a:t>NGOs</a:t>
            </a:r>
            <a:r>
              <a:rPr sz="1400" spc="-25" dirty="0">
                <a:latin typeface="Times New Roman"/>
                <a:cs typeface="Times New Roman"/>
              </a:rPr>
              <a:t> </a:t>
            </a:r>
            <a:r>
              <a:rPr sz="1400" dirty="0">
                <a:latin typeface="Times New Roman"/>
                <a:cs typeface="Times New Roman"/>
              </a:rPr>
              <a:t>trusts</a:t>
            </a:r>
            <a:r>
              <a:rPr sz="1400" spc="-30" dirty="0">
                <a:latin typeface="Times New Roman"/>
                <a:cs typeface="Times New Roman"/>
              </a:rPr>
              <a:t> </a:t>
            </a:r>
            <a:r>
              <a:rPr sz="1400" dirty="0">
                <a:latin typeface="Times New Roman"/>
                <a:cs typeface="Times New Roman"/>
              </a:rPr>
              <a:t>and</a:t>
            </a:r>
            <a:r>
              <a:rPr sz="1400" spc="-35" dirty="0">
                <a:latin typeface="Times New Roman"/>
                <a:cs typeface="Times New Roman"/>
              </a:rPr>
              <a:t> </a:t>
            </a:r>
            <a:r>
              <a:rPr sz="1400" dirty="0">
                <a:latin typeface="Times New Roman"/>
                <a:cs typeface="Times New Roman"/>
              </a:rPr>
              <a:t>philanthropic</a:t>
            </a:r>
            <a:r>
              <a:rPr sz="1400" spc="-10" dirty="0">
                <a:latin typeface="Times New Roman"/>
                <a:cs typeface="Times New Roman"/>
              </a:rPr>
              <a:t> </a:t>
            </a:r>
            <a:r>
              <a:rPr sz="1400" dirty="0">
                <a:latin typeface="Times New Roman"/>
                <a:cs typeface="Times New Roman"/>
              </a:rPr>
              <a:t>foundations</a:t>
            </a:r>
            <a:r>
              <a:rPr sz="1400" spc="-5" dirty="0">
                <a:latin typeface="Times New Roman"/>
                <a:cs typeface="Times New Roman"/>
              </a:rPr>
              <a:t> </a:t>
            </a:r>
            <a:r>
              <a:rPr sz="1400" dirty="0">
                <a:latin typeface="Times New Roman"/>
                <a:cs typeface="Times New Roman"/>
              </a:rPr>
              <a:t>for</a:t>
            </a:r>
            <a:r>
              <a:rPr sz="1400" spc="-20" dirty="0">
                <a:latin typeface="Times New Roman"/>
                <a:cs typeface="Times New Roman"/>
              </a:rPr>
              <a:t> </a:t>
            </a:r>
            <a:r>
              <a:rPr sz="1400" spc="-10" dirty="0">
                <a:latin typeface="Times New Roman"/>
                <a:cs typeface="Times New Roman"/>
              </a:rPr>
              <a:t>institutional</a:t>
            </a:r>
            <a:r>
              <a:rPr sz="1400" spc="-55" dirty="0">
                <a:latin typeface="Times New Roman"/>
                <a:cs typeface="Times New Roman"/>
              </a:rPr>
              <a:t> </a:t>
            </a:r>
            <a:r>
              <a:rPr sz="1400" spc="-10" dirty="0">
                <a:latin typeface="Times New Roman"/>
                <a:cs typeface="Times New Roman"/>
              </a:rPr>
              <a:t>development</a:t>
            </a:r>
            <a:endParaRPr sz="1400" dirty="0">
              <a:latin typeface="Times New Roman"/>
              <a:cs typeface="Times New Roman"/>
            </a:endParaRPr>
          </a:p>
        </p:txBody>
      </p:sp>
      <p:sp>
        <p:nvSpPr>
          <p:cNvPr id="3" name="object 3"/>
          <p:cNvSpPr txBox="1"/>
          <p:nvPr/>
        </p:nvSpPr>
        <p:spPr>
          <a:xfrm>
            <a:off x="1143304" y="6219825"/>
            <a:ext cx="527812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Times New Roman"/>
                <a:cs typeface="Times New Roman"/>
              </a:rPr>
              <a:t>No</a:t>
            </a:r>
            <a:r>
              <a:rPr sz="2400" spc="-10" dirty="0">
                <a:latin typeface="Times New Roman"/>
                <a:cs typeface="Times New Roman"/>
              </a:rPr>
              <a:t> </a:t>
            </a:r>
            <a:r>
              <a:rPr sz="2400" dirty="0">
                <a:latin typeface="Times New Roman"/>
                <a:cs typeface="Times New Roman"/>
              </a:rPr>
              <a:t>of</a:t>
            </a:r>
            <a:r>
              <a:rPr sz="2400" spc="-25" dirty="0">
                <a:latin typeface="Times New Roman"/>
                <a:cs typeface="Times New Roman"/>
              </a:rPr>
              <a:t> </a:t>
            </a:r>
            <a:r>
              <a:rPr sz="2400" dirty="0">
                <a:latin typeface="Times New Roman"/>
                <a:cs typeface="Times New Roman"/>
              </a:rPr>
              <a:t>students</a:t>
            </a:r>
            <a:r>
              <a:rPr sz="2400" spc="-10" dirty="0">
                <a:latin typeface="Times New Roman"/>
                <a:cs typeface="Times New Roman"/>
              </a:rPr>
              <a:t> </a:t>
            </a:r>
            <a:r>
              <a:rPr sz="2400" dirty="0">
                <a:latin typeface="Times New Roman"/>
                <a:cs typeface="Times New Roman"/>
              </a:rPr>
              <a:t>appeared</a:t>
            </a:r>
            <a:r>
              <a:rPr sz="2400" spc="-10"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dirty="0">
                <a:latin typeface="Times New Roman"/>
                <a:cs typeface="Times New Roman"/>
              </a:rPr>
              <a:t>last</a:t>
            </a:r>
            <a:r>
              <a:rPr sz="2400" spc="-10" dirty="0">
                <a:latin typeface="Times New Roman"/>
                <a:cs typeface="Times New Roman"/>
              </a:rPr>
              <a:t> </a:t>
            </a:r>
            <a:r>
              <a:rPr sz="2400" dirty="0">
                <a:latin typeface="Times New Roman"/>
                <a:cs typeface="Times New Roman"/>
              </a:rPr>
              <a:t>three</a:t>
            </a:r>
            <a:r>
              <a:rPr sz="2400" spc="25" dirty="0">
                <a:latin typeface="Times New Roman"/>
                <a:cs typeface="Times New Roman"/>
              </a:rPr>
              <a:t> </a:t>
            </a:r>
            <a:r>
              <a:rPr sz="2400" spc="-10" dirty="0">
                <a:latin typeface="Times New Roman"/>
                <a:cs typeface="Times New Roman"/>
              </a:rPr>
              <a:t>years:</a:t>
            </a:r>
            <a:endParaRPr sz="2400" dirty="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50683157"/>
              </p:ext>
            </p:extLst>
          </p:nvPr>
        </p:nvGraphicFramePr>
        <p:xfrm>
          <a:off x="546100" y="0"/>
          <a:ext cx="9067800" cy="4050030"/>
        </p:xfrm>
        <a:graphic>
          <a:graphicData uri="http://schemas.openxmlformats.org/drawingml/2006/table">
            <a:tbl>
              <a:tblPr firstRow="1" bandRow="1">
                <a:tableStyleId>{2D5ABB26-0587-4C30-8999-92F81FD0307C}</a:tableStyleId>
              </a:tblPr>
              <a:tblGrid>
                <a:gridCol w="2049207"/>
                <a:gridCol w="1570524"/>
                <a:gridCol w="2364604"/>
                <a:gridCol w="3083465"/>
              </a:tblGrid>
              <a:tr h="266827">
                <a:tc gridSpan="4">
                  <a:txBody>
                    <a:bodyPr/>
                    <a:lstStyle/>
                    <a:p>
                      <a:pPr marL="807085" algn="ctr">
                        <a:lnSpc>
                          <a:spcPts val="2110"/>
                        </a:lnSpc>
                      </a:pPr>
                      <a:endParaRPr lang="en-US" sz="1800" spc="-20" dirty="0" smtClean="0">
                        <a:latin typeface="Calibri"/>
                        <a:cs typeface="Calibri"/>
                      </a:endParaRPr>
                    </a:p>
                    <a:p>
                      <a:pPr marL="807085" algn="ctr">
                        <a:lnSpc>
                          <a:spcPts val="2110"/>
                        </a:lnSpc>
                      </a:pPr>
                      <a:r>
                        <a:rPr sz="1800" spc="-20" dirty="0" smtClean="0">
                          <a:latin typeface="Calibri"/>
                          <a:cs typeface="Calibri"/>
                        </a:rPr>
                        <a:t>2024</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401208">
                <a:tc>
                  <a:txBody>
                    <a:bodyPr/>
                    <a:lstStyle/>
                    <a:p>
                      <a:pPr>
                        <a:lnSpc>
                          <a:spcPct val="100000"/>
                        </a:lnSpc>
                        <a:spcBef>
                          <a:spcPts val="65"/>
                        </a:spcBef>
                      </a:pPr>
                      <a:endParaRPr sz="1800">
                        <a:latin typeface="Times New Roman"/>
                        <a:cs typeface="Times New Roman"/>
                      </a:endParaRPr>
                    </a:p>
                    <a:p>
                      <a:pPr marL="69850">
                        <a:lnSpc>
                          <a:spcPct val="100000"/>
                        </a:lnSpc>
                      </a:pPr>
                      <a:r>
                        <a:rPr sz="1800" dirty="0">
                          <a:latin typeface="Calibri"/>
                          <a:cs typeface="Calibri"/>
                        </a:rPr>
                        <a:t>Programme</a:t>
                      </a:r>
                      <a:r>
                        <a:rPr sz="1800" spc="-80" dirty="0">
                          <a:latin typeface="Calibri"/>
                          <a:cs typeface="Calibri"/>
                        </a:rPr>
                        <a:t> </a:t>
                      </a:r>
                      <a:r>
                        <a:rPr sz="1800" spc="-20" dirty="0">
                          <a:latin typeface="Calibri"/>
                          <a:cs typeface="Calibri"/>
                        </a:rPr>
                        <a:t>Name</a:t>
                      </a:r>
                      <a:endParaRPr sz="180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spc="-10" dirty="0">
                          <a:latin typeface="Calibri"/>
                          <a:cs typeface="Calibri"/>
                        </a:rPr>
                        <a:t>Programme</a:t>
                      </a:r>
                      <a:endParaRPr sz="1800">
                        <a:latin typeface="Calibri"/>
                        <a:cs typeface="Calibri"/>
                      </a:endParaRPr>
                    </a:p>
                    <a:p>
                      <a:pPr marL="69850">
                        <a:lnSpc>
                          <a:spcPct val="100000"/>
                        </a:lnSpc>
                        <a:spcBef>
                          <a:spcPts val="50"/>
                        </a:spcBef>
                      </a:pPr>
                      <a:r>
                        <a:rPr sz="1800" spc="-20" dirty="0">
                          <a:latin typeface="Calibri"/>
                          <a:cs typeface="Calibri"/>
                        </a:rPr>
                        <a:t>Code</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20" dirty="0">
                          <a:latin typeface="Calibri"/>
                          <a:cs typeface="Calibri"/>
                        </a:rPr>
                        <a:t>Seats</a:t>
                      </a:r>
                      <a:endParaRPr sz="1800">
                        <a:latin typeface="Calibri"/>
                        <a:cs typeface="Calibri"/>
                      </a:endParaRPr>
                    </a:p>
                    <a:p>
                      <a:pPr marL="69850">
                        <a:lnSpc>
                          <a:spcPct val="100000"/>
                        </a:lnSpc>
                        <a:spcBef>
                          <a:spcPts val="50"/>
                        </a:spcBef>
                      </a:pPr>
                      <a:r>
                        <a:rPr sz="1800" spc="-10" dirty="0">
                          <a:latin typeface="Calibri"/>
                          <a:cs typeface="Calibri"/>
                        </a:rPr>
                        <a:t>sanctioned</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10" dirty="0">
                          <a:latin typeface="Calibri"/>
                          <a:cs typeface="Calibri"/>
                        </a:rPr>
                        <a:t>Students</a:t>
                      </a:r>
                      <a:endParaRPr sz="1800">
                        <a:latin typeface="Calibri"/>
                        <a:cs typeface="Calibri"/>
                      </a:endParaRPr>
                    </a:p>
                    <a:p>
                      <a:pPr marL="69850">
                        <a:lnSpc>
                          <a:spcPct val="100000"/>
                        </a:lnSpc>
                        <a:spcBef>
                          <a:spcPts val="50"/>
                        </a:spcBef>
                      </a:pPr>
                      <a:r>
                        <a:rPr sz="1800" spc="-10" dirty="0">
                          <a:latin typeface="Calibri"/>
                          <a:cs typeface="Calibri"/>
                        </a:rPr>
                        <a:t>Admitted</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72200">
                <a:tc>
                  <a:txBody>
                    <a:bodyPr/>
                    <a:lstStyle/>
                    <a:p>
                      <a:pPr marL="69850">
                        <a:lnSpc>
                          <a:spcPct val="100000"/>
                        </a:lnSpc>
                        <a:spcBef>
                          <a:spcPts val="815"/>
                        </a:spcBef>
                      </a:pPr>
                      <a:r>
                        <a:rPr sz="1800" spc="-10" dirty="0" err="1" smtClean="0">
                          <a:latin typeface="Calibri"/>
                          <a:cs typeface="Calibri"/>
                        </a:rPr>
                        <a:t>B.</a:t>
                      </a:r>
                      <a:r>
                        <a:rPr lang="en-US" sz="1800" spc="-10" dirty="0" err="1" smtClean="0">
                          <a:latin typeface="Calibri"/>
                          <a:cs typeface="Calibri"/>
                        </a:rPr>
                        <a:t>Ed</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815"/>
                        </a:spcBef>
                      </a:pPr>
                      <a:r>
                        <a:rPr lang="en-US" sz="1800" dirty="0" smtClean="0">
                          <a:latin typeface="Calibri"/>
                          <a:cs typeface="Calibri"/>
                        </a:rPr>
                        <a:t>1246</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690" algn="r">
                        <a:lnSpc>
                          <a:spcPct val="100000"/>
                        </a:lnSpc>
                        <a:spcBef>
                          <a:spcPts val="815"/>
                        </a:spcBef>
                      </a:pPr>
                      <a:r>
                        <a:rPr lang="en-US" sz="1800" dirty="0" smtClean="0">
                          <a:latin typeface="Calibri"/>
                          <a:cs typeface="Calibri"/>
                        </a:rPr>
                        <a:t>100</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055" algn="r">
                        <a:lnSpc>
                          <a:spcPct val="100000"/>
                        </a:lnSpc>
                        <a:spcBef>
                          <a:spcPts val="815"/>
                        </a:spcBef>
                      </a:pPr>
                      <a:r>
                        <a:rPr lang="en-US" sz="1800" dirty="0" smtClean="0">
                          <a:latin typeface="Calibri"/>
                          <a:cs typeface="Calibri"/>
                        </a:rPr>
                        <a:t>100</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402581">
                <a:tc>
                  <a:txBody>
                    <a:bodyPr/>
                    <a:lstStyle/>
                    <a:p>
                      <a:pPr>
                        <a:lnSpc>
                          <a:spcPct val="100000"/>
                        </a:lnSpc>
                        <a:spcBef>
                          <a:spcPts val="65"/>
                        </a:spcBef>
                      </a:pPr>
                      <a:endParaRPr sz="1800" dirty="0">
                        <a:latin typeface="Times New Roman"/>
                        <a:cs typeface="Times New Roman"/>
                      </a:endParaRPr>
                    </a:p>
                    <a:p>
                      <a:pPr marL="69850">
                        <a:lnSpc>
                          <a:spcPct val="100000"/>
                        </a:lnSpc>
                        <a:spcBef>
                          <a:spcPts val="5"/>
                        </a:spcBef>
                      </a:pPr>
                      <a:r>
                        <a:rPr lang="en-US" sz="1800" dirty="0" err="1" smtClean="0">
                          <a:latin typeface="Calibri"/>
                          <a:cs typeface="Calibri"/>
                        </a:rPr>
                        <a:t>D.El.Ed</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marR="459105">
                        <a:lnSpc>
                          <a:spcPts val="2180"/>
                        </a:lnSpc>
                      </a:pPr>
                      <a:r>
                        <a:rPr lang="en-US" sz="1800" dirty="0" smtClean="0">
                          <a:latin typeface="Calibri"/>
                          <a:cs typeface="Calibri"/>
                        </a:rPr>
                        <a:t>506018</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50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50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4282">
                <a:tc gridSpan="4">
                  <a:txBody>
                    <a:bodyPr/>
                    <a:lstStyle/>
                    <a:p>
                      <a:pPr marL="2540" algn="ctr">
                        <a:lnSpc>
                          <a:spcPts val="2115"/>
                        </a:lnSpc>
                      </a:pPr>
                      <a:r>
                        <a:rPr lang="en-US" sz="1800" spc="-20" dirty="0" smtClean="0">
                          <a:latin typeface="Calibri"/>
                          <a:cs typeface="Calibri"/>
                        </a:rPr>
                        <a:t>          </a:t>
                      </a:r>
                    </a:p>
                    <a:p>
                      <a:pPr marL="2540" algn="ctr">
                        <a:lnSpc>
                          <a:spcPts val="2115"/>
                        </a:lnSpc>
                      </a:pPr>
                      <a:r>
                        <a:rPr lang="en-US" sz="1800" spc="-20" dirty="0" smtClean="0">
                          <a:latin typeface="Calibri"/>
                          <a:cs typeface="Calibri"/>
                        </a:rPr>
                        <a:t>           </a:t>
                      </a:r>
                      <a:r>
                        <a:rPr sz="1800" spc="-20" dirty="0" smtClean="0">
                          <a:latin typeface="Calibri"/>
                          <a:cs typeface="Calibri"/>
                        </a:rPr>
                        <a:t>2023</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401208">
                <a:tc>
                  <a:txBody>
                    <a:bodyPr/>
                    <a:lstStyle/>
                    <a:p>
                      <a:pPr>
                        <a:lnSpc>
                          <a:spcPct val="100000"/>
                        </a:lnSpc>
                        <a:spcBef>
                          <a:spcPts val="65"/>
                        </a:spcBef>
                      </a:pPr>
                      <a:endParaRPr sz="1800">
                        <a:latin typeface="Times New Roman"/>
                        <a:cs typeface="Times New Roman"/>
                      </a:endParaRPr>
                    </a:p>
                    <a:p>
                      <a:pPr marL="69850">
                        <a:lnSpc>
                          <a:spcPct val="100000"/>
                        </a:lnSpc>
                      </a:pPr>
                      <a:r>
                        <a:rPr sz="1800" dirty="0">
                          <a:latin typeface="Calibri"/>
                          <a:cs typeface="Calibri"/>
                        </a:rPr>
                        <a:t>Programme</a:t>
                      </a:r>
                      <a:r>
                        <a:rPr sz="1800" spc="-85" dirty="0">
                          <a:latin typeface="Calibri"/>
                          <a:cs typeface="Calibri"/>
                        </a:rPr>
                        <a:t> </a:t>
                      </a:r>
                      <a:r>
                        <a:rPr sz="1800" spc="-20" dirty="0">
                          <a:latin typeface="Calibri"/>
                          <a:cs typeface="Calibri"/>
                        </a:rPr>
                        <a:t>Name</a:t>
                      </a:r>
                      <a:endParaRPr sz="180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spc="-10" dirty="0">
                          <a:latin typeface="Calibri"/>
                          <a:cs typeface="Calibri"/>
                        </a:rPr>
                        <a:t>Programme</a:t>
                      </a:r>
                      <a:endParaRPr sz="1800">
                        <a:latin typeface="Calibri"/>
                        <a:cs typeface="Calibri"/>
                      </a:endParaRPr>
                    </a:p>
                    <a:p>
                      <a:pPr marL="69850">
                        <a:lnSpc>
                          <a:spcPct val="100000"/>
                        </a:lnSpc>
                        <a:spcBef>
                          <a:spcPts val="45"/>
                        </a:spcBef>
                      </a:pPr>
                      <a:r>
                        <a:rPr sz="1800" spc="-20" dirty="0">
                          <a:latin typeface="Calibri"/>
                          <a:cs typeface="Calibri"/>
                        </a:rPr>
                        <a:t>Code</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20" dirty="0">
                          <a:latin typeface="Calibri"/>
                          <a:cs typeface="Calibri"/>
                        </a:rPr>
                        <a:t>Seats</a:t>
                      </a:r>
                      <a:endParaRPr sz="1800">
                        <a:latin typeface="Calibri"/>
                        <a:cs typeface="Calibri"/>
                      </a:endParaRPr>
                    </a:p>
                    <a:p>
                      <a:pPr marL="69850">
                        <a:lnSpc>
                          <a:spcPct val="100000"/>
                        </a:lnSpc>
                        <a:spcBef>
                          <a:spcPts val="45"/>
                        </a:spcBef>
                      </a:pPr>
                      <a:r>
                        <a:rPr sz="1800" spc="-10" dirty="0">
                          <a:latin typeface="Calibri"/>
                          <a:cs typeface="Calibri"/>
                        </a:rPr>
                        <a:t>sanctioned</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10" dirty="0">
                          <a:latin typeface="Calibri"/>
                          <a:cs typeface="Calibri"/>
                        </a:rPr>
                        <a:t>Students</a:t>
                      </a:r>
                      <a:endParaRPr sz="1800">
                        <a:latin typeface="Calibri"/>
                        <a:cs typeface="Calibri"/>
                      </a:endParaRPr>
                    </a:p>
                    <a:p>
                      <a:pPr marL="69850">
                        <a:lnSpc>
                          <a:spcPct val="100000"/>
                        </a:lnSpc>
                        <a:spcBef>
                          <a:spcPts val="45"/>
                        </a:spcBef>
                      </a:pPr>
                      <a:r>
                        <a:rPr sz="1800" spc="-10" dirty="0">
                          <a:latin typeface="Calibri"/>
                          <a:cs typeface="Calibri"/>
                        </a:rPr>
                        <a:t>Admitted</a:t>
                      </a:r>
                      <a:endParaRPr sz="18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72200">
                <a:tc>
                  <a:txBody>
                    <a:bodyPr/>
                    <a:lstStyle/>
                    <a:p>
                      <a:pPr marL="69850">
                        <a:lnSpc>
                          <a:spcPct val="100000"/>
                        </a:lnSpc>
                        <a:spcBef>
                          <a:spcPts val="815"/>
                        </a:spcBef>
                      </a:pPr>
                      <a:r>
                        <a:rPr lang="en-US" sz="1800" spc="-10" dirty="0" err="1" smtClean="0">
                          <a:latin typeface="Calibri"/>
                          <a:cs typeface="Calibri"/>
                        </a:rPr>
                        <a:t>B.Ed</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815"/>
                        </a:spcBef>
                      </a:pPr>
                      <a:r>
                        <a:rPr lang="en-US" sz="1800" dirty="0" smtClean="0">
                          <a:latin typeface="Calibri"/>
                          <a:cs typeface="Calibri"/>
                        </a:rPr>
                        <a:t>1246</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690" algn="r">
                        <a:lnSpc>
                          <a:spcPct val="100000"/>
                        </a:lnSpc>
                        <a:spcBef>
                          <a:spcPts val="815"/>
                        </a:spcBef>
                      </a:pPr>
                      <a:r>
                        <a:rPr lang="en-US" sz="1800" dirty="0" smtClean="0">
                          <a:latin typeface="Calibri"/>
                          <a:cs typeface="Calibri"/>
                        </a:rPr>
                        <a:t>100</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055" algn="r">
                        <a:lnSpc>
                          <a:spcPct val="100000"/>
                        </a:lnSpc>
                        <a:spcBef>
                          <a:spcPts val="815"/>
                        </a:spcBef>
                      </a:pPr>
                      <a:r>
                        <a:rPr lang="en-US" sz="1800" dirty="0" smtClean="0">
                          <a:latin typeface="Calibri"/>
                          <a:cs typeface="Calibri"/>
                        </a:rPr>
                        <a:t>100</a:t>
                      </a:r>
                      <a:endParaRPr sz="1800" dirty="0">
                        <a:latin typeface="Calibri"/>
                        <a:cs typeface="Calibri"/>
                      </a:endParaRPr>
                    </a:p>
                  </a:txBody>
                  <a:tcPr marL="0" marR="0" marT="1035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402581">
                <a:tc>
                  <a:txBody>
                    <a:bodyPr/>
                    <a:lstStyle/>
                    <a:p>
                      <a:pPr>
                        <a:lnSpc>
                          <a:spcPct val="100000"/>
                        </a:lnSpc>
                        <a:spcBef>
                          <a:spcPts val="65"/>
                        </a:spcBef>
                      </a:pPr>
                      <a:endParaRPr sz="1800" dirty="0">
                        <a:latin typeface="Times New Roman"/>
                        <a:cs typeface="Times New Roman"/>
                      </a:endParaRPr>
                    </a:p>
                    <a:p>
                      <a:pPr marL="69850">
                        <a:lnSpc>
                          <a:spcPct val="100000"/>
                        </a:lnSpc>
                      </a:pPr>
                      <a:r>
                        <a:rPr lang="en-US" sz="1800" dirty="0" err="1" smtClean="0">
                          <a:latin typeface="Calibri"/>
                          <a:cs typeface="Calibri"/>
                        </a:rPr>
                        <a:t>D.El.Ed</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marR="459105">
                        <a:lnSpc>
                          <a:spcPts val="2190"/>
                        </a:lnSpc>
                      </a:pPr>
                      <a:r>
                        <a:rPr lang="en-US" sz="1800" dirty="0" smtClean="0">
                          <a:latin typeface="Calibri"/>
                          <a:cs typeface="Calibri"/>
                        </a:rPr>
                        <a:t>506018</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50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98882079"/>
              </p:ext>
            </p:extLst>
          </p:nvPr>
        </p:nvGraphicFramePr>
        <p:xfrm>
          <a:off x="622300" y="4848225"/>
          <a:ext cx="8991600" cy="2092960"/>
        </p:xfrm>
        <a:graphic>
          <a:graphicData uri="http://schemas.openxmlformats.org/drawingml/2006/table">
            <a:tbl>
              <a:tblPr firstRow="1" bandRow="1">
                <a:tableStyleId>{2D5ABB26-0587-4C30-8999-92F81FD0307C}</a:tableStyleId>
              </a:tblPr>
              <a:tblGrid>
                <a:gridCol w="2041829"/>
                <a:gridCol w="1640204"/>
                <a:gridCol w="2469515"/>
                <a:gridCol w="2840052"/>
              </a:tblGrid>
              <a:tr h="563245">
                <a:tc gridSpan="4">
                  <a:txBody>
                    <a:bodyPr/>
                    <a:lstStyle/>
                    <a:p>
                      <a:pPr marL="69850" marR="842644" indent="0" algn="ctr" defTabSz="914400" eaLnBrk="1" fontAlgn="auto" latinLnBrk="0" hangingPunct="1">
                        <a:lnSpc>
                          <a:spcPts val="2180"/>
                        </a:lnSpc>
                        <a:spcBef>
                          <a:spcPts val="0"/>
                        </a:spcBef>
                        <a:spcAft>
                          <a:spcPts val="0"/>
                        </a:spcAft>
                        <a:buClrTx/>
                        <a:buSzTx/>
                        <a:buFontTx/>
                        <a:buNone/>
                        <a:tabLst/>
                        <a:defRPr/>
                      </a:pPr>
                      <a:r>
                        <a:rPr lang="en-US" sz="1800" spc="-20" dirty="0" smtClean="0">
                          <a:latin typeface="+mn-lt"/>
                          <a:cs typeface="Calibri"/>
                        </a:rPr>
                        <a:t>2022</a:t>
                      </a:r>
                      <a:endParaRPr lang="en-US" sz="1800" dirty="0" smtClean="0">
                        <a:latin typeface="+mn-lt"/>
                        <a:cs typeface="Calibri"/>
                      </a:endParaRPr>
                    </a:p>
                    <a:p>
                      <a:pPr marL="69850" marR="842644">
                        <a:lnSpc>
                          <a:spcPts val="2180"/>
                        </a:lnSpc>
                      </a:pPr>
                      <a:endParaRPr sz="1800" dirty="0">
                        <a:latin typeface="Calibri"/>
                        <a:cs typeface="Calibri"/>
                      </a:endParaRPr>
                    </a:p>
                  </a:txBody>
                  <a:tcPr marL="0" marR="0" marT="8255" marB="0">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hMerge="1">
                  <a:txBody>
                    <a:bodyPr/>
                    <a:lstStyle/>
                    <a:p>
                      <a:pPr marL="69850" marR="467359">
                        <a:lnSpc>
                          <a:spcPts val="2180"/>
                        </a:lnSpc>
                      </a:pPr>
                      <a:endParaRPr sz="1800" dirty="0">
                        <a:latin typeface="Calibri"/>
                        <a:cs typeface="Calibri"/>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hMerge="1">
                  <a:txBody>
                    <a:bodyPr/>
                    <a:lstStyle/>
                    <a:p>
                      <a:pPr marL="69850" marR="842644">
                        <a:lnSpc>
                          <a:spcPts val="2180"/>
                        </a:lnSpc>
                      </a:pPr>
                      <a:endParaRPr sz="1800" dirty="0">
                        <a:latin typeface="Calibri"/>
                        <a:cs typeface="Calibri"/>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hMerge="1">
                  <a:txBody>
                    <a:bodyPr/>
                    <a:lstStyle/>
                    <a:p>
                      <a:pPr marL="69850" marR="949325">
                        <a:lnSpc>
                          <a:spcPts val="2180"/>
                        </a:lnSpc>
                      </a:pPr>
                      <a:endParaRPr sz="1800" dirty="0">
                        <a:latin typeface="Calibri"/>
                        <a:cs typeface="Calibri"/>
                      </a:endParaRPr>
                    </a:p>
                  </a:txBody>
                  <a:tcPr marL="0" marR="0" marT="0" marB="0">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tr>
              <a:tr h="563245">
                <a:tc>
                  <a:txBody>
                    <a:bodyPr/>
                    <a:lstStyle/>
                    <a:p>
                      <a:pPr>
                        <a:lnSpc>
                          <a:spcPct val="100000"/>
                        </a:lnSpc>
                        <a:spcBef>
                          <a:spcPts val="65"/>
                        </a:spcBef>
                      </a:pPr>
                      <a:endParaRPr sz="1800" dirty="0">
                        <a:latin typeface="Times New Roman"/>
                        <a:cs typeface="Times New Roman"/>
                      </a:endParaRPr>
                    </a:p>
                    <a:p>
                      <a:pPr marL="69850">
                        <a:lnSpc>
                          <a:spcPct val="100000"/>
                        </a:lnSpc>
                      </a:pPr>
                      <a:r>
                        <a:rPr sz="1800" dirty="0">
                          <a:latin typeface="Calibri"/>
                          <a:cs typeface="Calibri"/>
                        </a:rPr>
                        <a:t>Programme</a:t>
                      </a:r>
                      <a:r>
                        <a:rPr sz="1800" spc="-85" dirty="0">
                          <a:latin typeface="Calibri"/>
                          <a:cs typeface="Calibri"/>
                        </a:rPr>
                        <a:t> </a:t>
                      </a:r>
                      <a:r>
                        <a:rPr sz="1800" spc="-20" dirty="0">
                          <a:latin typeface="Calibri"/>
                          <a:cs typeface="Calibri"/>
                        </a:rPr>
                        <a:t>Name</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marR="467359">
                        <a:lnSpc>
                          <a:spcPts val="2180"/>
                        </a:lnSpc>
                      </a:pPr>
                      <a:r>
                        <a:rPr sz="1800" spc="-10" dirty="0">
                          <a:latin typeface="Calibri"/>
                          <a:cs typeface="Calibri"/>
                        </a:rPr>
                        <a:t>Programme </a:t>
                      </a:r>
                      <a:r>
                        <a:rPr sz="1800" spc="-20" dirty="0">
                          <a:latin typeface="Calibri"/>
                          <a:cs typeface="Calibri"/>
                        </a:rPr>
                        <a:t>Code</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marR="842644">
                        <a:lnSpc>
                          <a:spcPts val="218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20" dirty="0">
                          <a:latin typeface="Calibri"/>
                          <a:cs typeface="Calibri"/>
                        </a:rPr>
                        <a:t>Seats </a:t>
                      </a:r>
                      <a:r>
                        <a:rPr sz="1800" spc="-10" dirty="0">
                          <a:latin typeface="Calibri"/>
                          <a:cs typeface="Calibri"/>
                        </a:rPr>
                        <a:t>sanctioned</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marR="949325">
                        <a:lnSpc>
                          <a:spcPts val="2180"/>
                        </a:lnSpc>
                      </a:pPr>
                      <a:r>
                        <a:rPr sz="1800" dirty="0">
                          <a:latin typeface="Calibri"/>
                          <a:cs typeface="Calibri"/>
                        </a:rPr>
                        <a:t>Number</a:t>
                      </a:r>
                      <a:r>
                        <a:rPr sz="1800" spc="-45" dirty="0">
                          <a:latin typeface="Calibri"/>
                          <a:cs typeface="Calibri"/>
                        </a:rPr>
                        <a:t> </a:t>
                      </a:r>
                      <a:r>
                        <a:rPr sz="1800" dirty="0">
                          <a:latin typeface="Calibri"/>
                          <a:cs typeface="Calibri"/>
                        </a:rPr>
                        <a:t>of</a:t>
                      </a:r>
                      <a:r>
                        <a:rPr sz="1800" spc="-45" dirty="0">
                          <a:latin typeface="Calibri"/>
                          <a:cs typeface="Calibri"/>
                        </a:rPr>
                        <a:t> </a:t>
                      </a:r>
                      <a:r>
                        <a:rPr sz="1800" spc="-10" dirty="0">
                          <a:latin typeface="Calibri"/>
                          <a:cs typeface="Calibri"/>
                        </a:rPr>
                        <a:t>Students Admitted</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399415">
                <a:tc>
                  <a:txBody>
                    <a:bodyPr/>
                    <a:lstStyle/>
                    <a:p>
                      <a:pPr marL="69850">
                        <a:lnSpc>
                          <a:spcPct val="100000"/>
                        </a:lnSpc>
                        <a:spcBef>
                          <a:spcPts val="840"/>
                        </a:spcBef>
                      </a:pPr>
                      <a:r>
                        <a:rPr sz="1800" spc="-10" dirty="0" err="1" smtClean="0">
                          <a:latin typeface="Calibri"/>
                          <a:cs typeface="Calibri"/>
                        </a:rPr>
                        <a:t>B.</a:t>
                      </a:r>
                      <a:r>
                        <a:rPr lang="en-US" sz="1800" spc="-10" dirty="0" err="1" smtClean="0">
                          <a:latin typeface="Calibri"/>
                          <a:cs typeface="Calibri"/>
                        </a:rPr>
                        <a:t>ed</a:t>
                      </a:r>
                      <a:endParaRPr sz="1800" dirty="0">
                        <a:latin typeface="Calibri"/>
                        <a:cs typeface="Calibri"/>
                      </a:endParaRPr>
                    </a:p>
                  </a:txBody>
                  <a:tcPr marL="0" marR="0" marT="1066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840"/>
                        </a:spcBef>
                      </a:pPr>
                      <a:r>
                        <a:rPr lang="en-US" sz="1800" dirty="0" smtClean="0">
                          <a:latin typeface="Calibri"/>
                          <a:cs typeface="Calibri"/>
                        </a:rPr>
                        <a:t>1246</a:t>
                      </a:r>
                      <a:endParaRPr sz="1800" dirty="0">
                        <a:latin typeface="Calibri"/>
                        <a:cs typeface="Calibri"/>
                      </a:endParaRPr>
                    </a:p>
                  </a:txBody>
                  <a:tcPr marL="0" marR="0" marT="1066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690" algn="r">
                        <a:lnSpc>
                          <a:spcPct val="100000"/>
                        </a:lnSpc>
                        <a:spcBef>
                          <a:spcPts val="840"/>
                        </a:spcBef>
                      </a:pPr>
                      <a:r>
                        <a:rPr lang="en-US" sz="1800" dirty="0" smtClean="0">
                          <a:latin typeface="Calibri"/>
                          <a:cs typeface="Calibri"/>
                        </a:rPr>
                        <a:t>100</a:t>
                      </a:r>
                      <a:endParaRPr sz="1800" dirty="0">
                        <a:latin typeface="Calibri"/>
                        <a:cs typeface="Calibri"/>
                      </a:endParaRPr>
                    </a:p>
                  </a:txBody>
                  <a:tcPr marL="0" marR="0" marT="1066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59055" algn="r">
                        <a:lnSpc>
                          <a:spcPct val="100000"/>
                        </a:lnSpc>
                        <a:spcBef>
                          <a:spcPts val="840"/>
                        </a:spcBef>
                      </a:pPr>
                      <a:r>
                        <a:rPr lang="en-US" sz="1800" dirty="0" smtClean="0">
                          <a:latin typeface="Calibri"/>
                          <a:cs typeface="Calibri"/>
                        </a:rPr>
                        <a:t>100</a:t>
                      </a:r>
                      <a:endParaRPr sz="1800" dirty="0">
                        <a:latin typeface="Calibri"/>
                        <a:cs typeface="Calibri"/>
                      </a:endParaRPr>
                    </a:p>
                  </a:txBody>
                  <a:tcPr marL="0" marR="0" marT="1066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63245">
                <a:tc>
                  <a:txBody>
                    <a:bodyPr/>
                    <a:lstStyle/>
                    <a:p>
                      <a:pPr>
                        <a:lnSpc>
                          <a:spcPct val="100000"/>
                        </a:lnSpc>
                        <a:spcBef>
                          <a:spcPts val="65"/>
                        </a:spcBef>
                      </a:pPr>
                      <a:endParaRPr sz="1800" dirty="0">
                        <a:latin typeface="Times New Roman"/>
                        <a:cs typeface="Times New Roman"/>
                      </a:endParaRPr>
                    </a:p>
                    <a:p>
                      <a:pPr marL="69850">
                        <a:lnSpc>
                          <a:spcPct val="100000"/>
                        </a:lnSpc>
                      </a:pPr>
                      <a:r>
                        <a:rPr lang="en-US" sz="1800" dirty="0" err="1" smtClean="0">
                          <a:latin typeface="Calibri"/>
                          <a:cs typeface="Calibri"/>
                        </a:rPr>
                        <a:t>D.El.Ed</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2090"/>
                        </a:lnSpc>
                      </a:pPr>
                      <a:r>
                        <a:rPr lang="en-US" sz="1800" smtClean="0">
                          <a:latin typeface="Calibri"/>
                          <a:cs typeface="Calibri"/>
                        </a:rPr>
                        <a:t>506018</a:t>
                      </a:r>
                      <a:endParaRPr sz="18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50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65"/>
                        </a:spcBef>
                      </a:pPr>
                      <a:r>
                        <a:rPr lang="en-US" sz="1800" dirty="0" smtClean="0">
                          <a:latin typeface="Calibri"/>
                          <a:cs typeface="Calibri"/>
                        </a:rPr>
                        <a:t>50</a:t>
                      </a:r>
                      <a:endParaRPr sz="1800" dirty="0">
                        <a:latin typeface="Calibri"/>
                        <a:cs typeface="Calibr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2"/>
          <p:cNvSpPr txBox="1">
            <a:spLocks/>
          </p:cNvSpPr>
          <p:nvPr/>
        </p:nvSpPr>
        <p:spPr>
          <a:xfrm>
            <a:off x="774700" y="733425"/>
            <a:ext cx="8991600" cy="2887714"/>
          </a:xfrm>
          <a:prstGeom prst="rect">
            <a:avLst/>
          </a:prstGeom>
        </p:spPr>
        <p:txBody>
          <a:bodyPr vert="horz" wrap="square" lIns="0" tIns="125730" rIns="0" bIns="0" rtlCol="0">
            <a:spAutoFit/>
          </a:bodyPr>
          <a:lstStyle>
            <a:lvl1pPr>
              <a:defRPr>
                <a:latin typeface="+mj-lt"/>
                <a:ea typeface="+mj-ea"/>
                <a:cs typeface="+mj-cs"/>
              </a:defRPr>
            </a:lvl1pPr>
          </a:lstStyle>
          <a:p>
            <a:pPr marL="12700" marR="5080">
              <a:lnSpc>
                <a:spcPts val="2500"/>
              </a:lnSpc>
              <a:spcBef>
                <a:spcPts val="90"/>
              </a:spcBef>
              <a:tabLst>
                <a:tab pos="846455" algn="l"/>
                <a:tab pos="1811020" algn="l"/>
                <a:tab pos="2858770" algn="l"/>
                <a:tab pos="3105150" algn="l"/>
                <a:tab pos="4253230" algn="l"/>
                <a:tab pos="5538470" algn="l"/>
                <a:tab pos="5969635" algn="l"/>
                <a:tab pos="7190740" algn="l"/>
                <a:tab pos="8460740" algn="l"/>
              </a:tabLst>
            </a:pPr>
            <a:r>
              <a:rPr lang="en-US" spc="-10" dirty="0" err="1" smtClean="0"/>
              <a:t>Manav</a:t>
            </a:r>
            <a:r>
              <a:rPr lang="en-US" dirty="0" smtClean="0"/>
              <a:t>	</a:t>
            </a:r>
            <a:r>
              <a:rPr lang="en-US" spc="-10" dirty="0" smtClean="0"/>
              <a:t>Institute</a:t>
            </a:r>
            <a:r>
              <a:rPr lang="en-US" dirty="0" smtClean="0"/>
              <a:t>	</a:t>
            </a:r>
            <a:r>
              <a:rPr lang="en-US" spc="-10" dirty="0" err="1" smtClean="0"/>
              <a:t>develope</a:t>
            </a:r>
            <a:r>
              <a:rPr lang="en-US" dirty="0" smtClean="0"/>
              <a:t>	</a:t>
            </a:r>
            <a:r>
              <a:rPr lang="en-US" spc="-50" dirty="0" smtClean="0"/>
              <a:t>a</a:t>
            </a:r>
            <a:r>
              <a:rPr lang="en-US" dirty="0" smtClean="0"/>
              <a:t>	</a:t>
            </a:r>
            <a:r>
              <a:rPr lang="en-US" spc="-10" dirty="0" smtClean="0"/>
              <a:t>structured</a:t>
            </a:r>
            <a:r>
              <a:rPr lang="en-US" dirty="0" smtClean="0"/>
              <a:t>	</a:t>
            </a:r>
            <a:r>
              <a:rPr lang="en-US" spc="-10" dirty="0" smtClean="0"/>
              <a:t>mechanism</a:t>
            </a:r>
            <a:r>
              <a:rPr lang="en-US" dirty="0" smtClean="0"/>
              <a:t>	</a:t>
            </a:r>
            <a:r>
              <a:rPr lang="en-US" spc="-25" dirty="0" smtClean="0"/>
              <a:t>for</a:t>
            </a:r>
            <a:r>
              <a:rPr lang="en-US" dirty="0" smtClean="0"/>
              <a:t>	</a:t>
            </a:r>
            <a:r>
              <a:rPr lang="en-US" spc="-10" dirty="0" smtClean="0"/>
              <a:t>conscious,</a:t>
            </a:r>
            <a:r>
              <a:rPr lang="en-US" dirty="0" smtClean="0"/>
              <a:t>	</a:t>
            </a:r>
            <a:r>
              <a:rPr lang="en-US" spc="-10" dirty="0" smtClean="0"/>
              <a:t>consistent,</a:t>
            </a:r>
            <a:r>
              <a:rPr lang="en-US" dirty="0" smtClean="0"/>
              <a:t>	</a:t>
            </a:r>
            <a:r>
              <a:rPr lang="en-US" spc="-25" dirty="0" smtClean="0"/>
              <a:t>and </a:t>
            </a:r>
            <a:r>
              <a:rPr lang="en-US" dirty="0" smtClean="0"/>
              <a:t>catalytic</a:t>
            </a:r>
            <a:r>
              <a:rPr lang="en-US" spc="285" dirty="0" smtClean="0"/>
              <a:t> </a:t>
            </a:r>
            <a:r>
              <a:rPr lang="en-US" dirty="0" smtClean="0"/>
              <a:t>action</a:t>
            </a:r>
            <a:r>
              <a:rPr lang="en-US" spc="305" dirty="0" smtClean="0"/>
              <a:t> </a:t>
            </a:r>
            <a:r>
              <a:rPr lang="en-US" dirty="0" smtClean="0"/>
              <a:t>to</a:t>
            </a:r>
            <a:r>
              <a:rPr lang="en-US" spc="295" dirty="0" smtClean="0"/>
              <a:t> </a:t>
            </a:r>
            <a:r>
              <a:rPr lang="en-US" dirty="0" smtClean="0"/>
              <a:t>improve</a:t>
            </a:r>
            <a:r>
              <a:rPr lang="en-US" spc="310" dirty="0" smtClean="0"/>
              <a:t> </a:t>
            </a:r>
            <a:r>
              <a:rPr lang="en-US" dirty="0" smtClean="0"/>
              <a:t>the</a:t>
            </a:r>
            <a:r>
              <a:rPr lang="en-US" spc="285" dirty="0" smtClean="0"/>
              <a:t> </a:t>
            </a:r>
            <a:r>
              <a:rPr lang="en-US" dirty="0" smtClean="0"/>
              <a:t>overall</a:t>
            </a:r>
            <a:r>
              <a:rPr lang="en-US" spc="285" dirty="0" smtClean="0"/>
              <a:t> </a:t>
            </a:r>
            <a:r>
              <a:rPr lang="en-US" dirty="0" smtClean="0"/>
              <a:t>performance</a:t>
            </a:r>
            <a:r>
              <a:rPr lang="en-US" spc="290" dirty="0" smtClean="0"/>
              <a:t> </a:t>
            </a:r>
            <a:r>
              <a:rPr lang="en-US" dirty="0" smtClean="0"/>
              <a:t>of</a:t>
            </a:r>
            <a:r>
              <a:rPr lang="en-US" spc="270" dirty="0" smtClean="0"/>
              <a:t> </a:t>
            </a:r>
            <a:r>
              <a:rPr lang="en-US" dirty="0" smtClean="0"/>
              <a:t>the</a:t>
            </a:r>
            <a:r>
              <a:rPr lang="en-US" spc="285" dirty="0" smtClean="0"/>
              <a:t> </a:t>
            </a:r>
            <a:r>
              <a:rPr lang="en-US" dirty="0" smtClean="0"/>
              <a:t>institution.</a:t>
            </a:r>
            <a:r>
              <a:rPr lang="en-US" spc="310" dirty="0" smtClean="0"/>
              <a:t> </a:t>
            </a:r>
            <a:r>
              <a:rPr lang="en-US" spc="-10" dirty="0" smtClean="0"/>
              <a:t>Recognizing</a:t>
            </a:r>
            <a:r>
              <a:rPr lang="en-US" dirty="0" smtClean="0"/>
              <a:t> that</a:t>
            </a:r>
            <a:r>
              <a:rPr lang="en-US" spc="-30" dirty="0" smtClean="0"/>
              <a:t> </a:t>
            </a:r>
            <a:r>
              <a:rPr lang="en-US" dirty="0" smtClean="0"/>
              <a:t>quality</a:t>
            </a:r>
            <a:r>
              <a:rPr lang="en-US" spc="-25" dirty="0" smtClean="0"/>
              <a:t> </a:t>
            </a:r>
            <a:r>
              <a:rPr lang="en-US" dirty="0" smtClean="0"/>
              <a:t>enhancement</a:t>
            </a:r>
            <a:r>
              <a:rPr lang="en-US" spc="-30" dirty="0" smtClean="0"/>
              <a:t> </a:t>
            </a:r>
            <a:r>
              <a:rPr lang="en-US" dirty="0" smtClean="0"/>
              <a:t>is</a:t>
            </a:r>
            <a:r>
              <a:rPr lang="en-US" spc="-20" dirty="0" smtClean="0"/>
              <a:t> </a:t>
            </a:r>
            <a:r>
              <a:rPr lang="en-US" dirty="0" smtClean="0"/>
              <a:t>a</a:t>
            </a:r>
            <a:r>
              <a:rPr lang="en-US" spc="-25" dirty="0" smtClean="0"/>
              <a:t> </a:t>
            </a:r>
            <a:r>
              <a:rPr lang="en-US" dirty="0" smtClean="0"/>
              <a:t>continuous</a:t>
            </a:r>
            <a:r>
              <a:rPr lang="en-US" spc="-40" dirty="0" smtClean="0"/>
              <a:t> </a:t>
            </a:r>
            <a:r>
              <a:rPr lang="en-US" dirty="0" smtClean="0"/>
              <a:t>process,</a:t>
            </a:r>
            <a:r>
              <a:rPr lang="en-US" spc="-30" dirty="0" smtClean="0"/>
              <a:t> </a:t>
            </a:r>
            <a:br>
              <a:rPr lang="en-US" spc="-30" dirty="0" smtClean="0"/>
            </a:br>
            <a:r>
              <a:rPr lang="en-US" dirty="0" smtClean="0"/>
              <a:t>We</a:t>
            </a:r>
            <a:r>
              <a:rPr lang="en-US" spc="-30" dirty="0" smtClean="0"/>
              <a:t> </a:t>
            </a:r>
            <a:r>
              <a:rPr lang="en-US" spc="-10" dirty="0" smtClean="0"/>
              <a:t>Commit:</a:t>
            </a:r>
            <a:r>
              <a:rPr lang="en-US" dirty="0" smtClean="0"/>
              <a:t/>
            </a:r>
            <a:br>
              <a:rPr lang="en-US" dirty="0" smtClean="0"/>
            </a:br>
            <a:r>
              <a:rPr lang="en-US" dirty="0" smtClean="0"/>
              <a:t>To</a:t>
            </a:r>
            <a:r>
              <a:rPr lang="en-US" spc="-40" dirty="0" smtClean="0"/>
              <a:t> </a:t>
            </a:r>
            <a:r>
              <a:rPr lang="en-US" dirty="0" smtClean="0"/>
              <a:t>establish</a:t>
            </a:r>
            <a:r>
              <a:rPr lang="en-US" spc="-40" dirty="0" smtClean="0"/>
              <a:t> </a:t>
            </a:r>
            <a:r>
              <a:rPr lang="en-US" dirty="0" smtClean="0"/>
              <a:t>a</a:t>
            </a:r>
            <a:r>
              <a:rPr lang="en-US" spc="-20" dirty="0" smtClean="0"/>
              <a:t> </a:t>
            </a:r>
            <a:r>
              <a:rPr lang="en-US" dirty="0" smtClean="0"/>
              <a:t>systematic</a:t>
            </a:r>
            <a:r>
              <a:rPr lang="en-US" spc="-30" dirty="0" smtClean="0"/>
              <a:t> </a:t>
            </a:r>
            <a:r>
              <a:rPr lang="en-US" dirty="0" smtClean="0"/>
              <a:t>approach</a:t>
            </a:r>
            <a:r>
              <a:rPr lang="en-US" spc="-30" dirty="0" smtClean="0"/>
              <a:t> </a:t>
            </a:r>
            <a:r>
              <a:rPr lang="en-US" dirty="0" smtClean="0"/>
              <a:t>for</a:t>
            </a:r>
            <a:r>
              <a:rPr lang="en-US" spc="-25" dirty="0" smtClean="0"/>
              <a:t> </a:t>
            </a:r>
            <a:r>
              <a:rPr lang="en-US" dirty="0" smtClean="0"/>
              <a:t>quality</a:t>
            </a:r>
            <a:r>
              <a:rPr lang="en-US" spc="-35" dirty="0" smtClean="0"/>
              <a:t> </a:t>
            </a:r>
            <a:r>
              <a:rPr lang="en-US" dirty="0" smtClean="0"/>
              <a:t>assurance</a:t>
            </a:r>
            <a:r>
              <a:rPr lang="en-US" spc="-25" dirty="0" smtClean="0"/>
              <a:t> </a:t>
            </a:r>
            <a:r>
              <a:rPr lang="en-US" dirty="0" smtClean="0"/>
              <a:t>and</a:t>
            </a:r>
            <a:r>
              <a:rPr lang="en-US" spc="-40" dirty="0" smtClean="0"/>
              <a:t> </a:t>
            </a:r>
            <a:r>
              <a:rPr lang="en-US" spc="-10" dirty="0" smtClean="0"/>
              <a:t>enhancement</a:t>
            </a:r>
            <a:r>
              <a:rPr lang="en-US" dirty="0" smtClean="0"/>
              <a:t/>
            </a:r>
            <a:br>
              <a:rPr lang="en-US" dirty="0" smtClean="0"/>
            </a:br>
            <a:r>
              <a:rPr lang="en-US" dirty="0" smtClean="0">
                <a:latin typeface="Times New Roman"/>
                <a:cs typeface="Times New Roman"/>
              </a:rPr>
              <a:t>To</a:t>
            </a:r>
            <a:r>
              <a:rPr lang="en-US" spc="-35" dirty="0" smtClean="0">
                <a:latin typeface="Times New Roman"/>
                <a:cs typeface="Times New Roman"/>
              </a:rPr>
              <a:t> </a:t>
            </a:r>
            <a:r>
              <a:rPr lang="en-US" dirty="0" smtClean="0">
                <a:latin typeface="Times New Roman"/>
                <a:cs typeface="Times New Roman"/>
              </a:rPr>
              <a:t>promote</a:t>
            </a:r>
            <a:r>
              <a:rPr lang="en-US" spc="-20" dirty="0" smtClean="0">
                <a:latin typeface="Times New Roman"/>
                <a:cs typeface="Times New Roman"/>
              </a:rPr>
              <a:t> </a:t>
            </a:r>
            <a:r>
              <a:rPr lang="en-US" dirty="0" smtClean="0">
                <a:latin typeface="Times New Roman"/>
                <a:cs typeface="Times New Roman"/>
              </a:rPr>
              <a:t>a </a:t>
            </a:r>
            <a:r>
              <a:rPr lang="en-US" spc="-10" dirty="0" smtClean="0"/>
              <a:t>learner-</a:t>
            </a:r>
            <a:r>
              <a:rPr lang="en-US" dirty="0" smtClean="0"/>
              <a:t>centric and</a:t>
            </a:r>
            <a:r>
              <a:rPr lang="en-US" spc="-30" dirty="0" smtClean="0"/>
              <a:t> </a:t>
            </a:r>
            <a:r>
              <a:rPr lang="en-US" dirty="0" smtClean="0"/>
              <a:t>participative</a:t>
            </a:r>
            <a:r>
              <a:rPr lang="en-US" spc="-15" dirty="0" smtClean="0"/>
              <a:t> </a:t>
            </a:r>
            <a:r>
              <a:rPr lang="en-US" spc="-10" dirty="0" smtClean="0"/>
              <a:t>teaching-</a:t>
            </a:r>
            <a:r>
              <a:rPr lang="en-US" dirty="0" smtClean="0"/>
              <a:t>learning</a:t>
            </a:r>
            <a:r>
              <a:rPr lang="en-US" spc="-15" dirty="0" smtClean="0"/>
              <a:t> </a:t>
            </a:r>
            <a:r>
              <a:rPr lang="en-US" spc="-10" dirty="0" smtClean="0"/>
              <a:t>environment</a:t>
            </a:r>
          </a:p>
          <a:p>
            <a:pPr marL="12700" marR="385445">
              <a:lnSpc>
                <a:spcPct val="136100"/>
              </a:lnSpc>
              <a:spcBef>
                <a:spcPts val="25"/>
              </a:spcBef>
            </a:pPr>
            <a:r>
              <a:rPr lang="en-US" dirty="0" smtClean="0">
                <a:latin typeface="Times New Roman"/>
                <a:cs typeface="Times New Roman"/>
              </a:rPr>
              <a:t>To</a:t>
            </a:r>
            <a:r>
              <a:rPr lang="en-US" spc="-55" dirty="0" smtClean="0">
                <a:latin typeface="Times New Roman"/>
                <a:cs typeface="Times New Roman"/>
              </a:rPr>
              <a:t> </a:t>
            </a:r>
            <a:r>
              <a:rPr lang="en-US" dirty="0" smtClean="0">
                <a:latin typeface="Times New Roman"/>
                <a:cs typeface="Times New Roman"/>
              </a:rPr>
              <a:t>embed</a:t>
            </a:r>
            <a:r>
              <a:rPr lang="en-US" spc="-15" dirty="0" smtClean="0">
                <a:latin typeface="Times New Roman"/>
                <a:cs typeface="Times New Roman"/>
              </a:rPr>
              <a:t> </a:t>
            </a:r>
            <a:r>
              <a:rPr lang="en-US" dirty="0" smtClean="0"/>
              <a:t>best</a:t>
            </a:r>
            <a:r>
              <a:rPr lang="en-US" spc="-40" dirty="0" smtClean="0"/>
              <a:t> </a:t>
            </a:r>
            <a:r>
              <a:rPr lang="en-US" dirty="0" smtClean="0"/>
              <a:t>practices</a:t>
            </a:r>
            <a:r>
              <a:rPr lang="en-US" spc="-45" dirty="0" smtClean="0"/>
              <a:t> </a:t>
            </a:r>
            <a:r>
              <a:rPr lang="en-US" dirty="0" smtClean="0"/>
              <a:t>and</a:t>
            </a:r>
            <a:r>
              <a:rPr lang="en-US" spc="-30" dirty="0" smtClean="0"/>
              <a:t> </a:t>
            </a:r>
            <a:r>
              <a:rPr lang="en-US" dirty="0" smtClean="0"/>
              <a:t>benchmarks</a:t>
            </a:r>
            <a:r>
              <a:rPr lang="en-US" spc="-20" dirty="0" smtClean="0"/>
              <a:t> </a:t>
            </a:r>
            <a:r>
              <a:rPr lang="en-US" dirty="0" smtClean="0">
                <a:latin typeface="Times New Roman"/>
                <a:cs typeface="Times New Roman"/>
              </a:rPr>
              <a:t>across</a:t>
            </a:r>
            <a:r>
              <a:rPr lang="en-US" spc="-45" dirty="0" smtClean="0">
                <a:latin typeface="Times New Roman"/>
                <a:cs typeface="Times New Roman"/>
              </a:rPr>
              <a:t> </a:t>
            </a:r>
            <a:r>
              <a:rPr lang="en-US" dirty="0" smtClean="0">
                <a:latin typeface="Times New Roman"/>
                <a:cs typeface="Times New Roman"/>
              </a:rPr>
              <a:t>departments</a:t>
            </a:r>
            <a:r>
              <a:rPr lang="en-US" spc="-55" dirty="0" smtClean="0">
                <a:latin typeface="Times New Roman"/>
                <a:cs typeface="Times New Roman"/>
              </a:rPr>
              <a:t> </a:t>
            </a:r>
            <a:r>
              <a:rPr lang="en-US" dirty="0" smtClean="0">
                <a:latin typeface="Times New Roman"/>
                <a:cs typeface="Times New Roman"/>
              </a:rPr>
              <a:t>and</a:t>
            </a:r>
            <a:r>
              <a:rPr lang="en-US" spc="-30" dirty="0" smtClean="0">
                <a:latin typeface="Times New Roman"/>
                <a:cs typeface="Times New Roman"/>
              </a:rPr>
              <a:t> </a:t>
            </a:r>
            <a:r>
              <a:rPr lang="en-US" spc="-10" dirty="0" smtClean="0">
                <a:latin typeface="Times New Roman"/>
                <a:cs typeface="Times New Roman"/>
              </a:rPr>
              <a:t>functions </a:t>
            </a:r>
            <a:r>
              <a:rPr lang="en-US" dirty="0" smtClean="0">
                <a:latin typeface="Times New Roman"/>
                <a:cs typeface="Times New Roman"/>
              </a:rPr>
              <a:t>To</a:t>
            </a:r>
            <a:r>
              <a:rPr lang="en-US" spc="-50" dirty="0" smtClean="0">
                <a:latin typeface="Times New Roman"/>
                <a:cs typeface="Times New Roman"/>
              </a:rPr>
              <a:t> </a:t>
            </a:r>
            <a:r>
              <a:rPr lang="en-US" dirty="0" smtClean="0">
                <a:latin typeface="Times New Roman"/>
                <a:cs typeface="Times New Roman"/>
              </a:rPr>
              <a:t>ensure</a:t>
            </a:r>
            <a:r>
              <a:rPr lang="en-US" spc="-25" dirty="0" smtClean="0">
                <a:latin typeface="Times New Roman"/>
                <a:cs typeface="Times New Roman"/>
              </a:rPr>
              <a:t> </a:t>
            </a:r>
            <a:r>
              <a:rPr lang="en-US" dirty="0" smtClean="0"/>
              <a:t>effective</a:t>
            </a:r>
            <a:r>
              <a:rPr lang="en-US" spc="-35" dirty="0" smtClean="0"/>
              <a:t> </a:t>
            </a:r>
            <a:r>
              <a:rPr lang="en-US" dirty="0" smtClean="0"/>
              <a:t>documentation,</a:t>
            </a:r>
            <a:r>
              <a:rPr lang="en-US" spc="-20" dirty="0" smtClean="0"/>
              <a:t> </a:t>
            </a:r>
            <a:r>
              <a:rPr lang="en-US" spc="-10" dirty="0" smtClean="0"/>
              <a:t>monitoring,</a:t>
            </a:r>
            <a:r>
              <a:rPr lang="en-US" spc="-35" dirty="0" smtClean="0"/>
              <a:t> </a:t>
            </a:r>
            <a:r>
              <a:rPr lang="en-US" dirty="0" smtClean="0"/>
              <a:t>and</a:t>
            </a:r>
            <a:r>
              <a:rPr lang="en-US" spc="-50" dirty="0" smtClean="0"/>
              <a:t> </a:t>
            </a:r>
            <a:r>
              <a:rPr lang="en-US" dirty="0" smtClean="0"/>
              <a:t>internal</a:t>
            </a:r>
            <a:r>
              <a:rPr lang="en-US" spc="-40" dirty="0" smtClean="0"/>
              <a:t> </a:t>
            </a:r>
            <a:r>
              <a:rPr lang="en-US" dirty="0" smtClean="0"/>
              <a:t>quality</a:t>
            </a:r>
            <a:r>
              <a:rPr lang="en-US" spc="-30" dirty="0" smtClean="0"/>
              <a:t> </a:t>
            </a:r>
            <a:r>
              <a:rPr lang="en-US" spc="-10" dirty="0" smtClean="0"/>
              <a:t>audits</a:t>
            </a:r>
            <a:endParaRPr lang="en-US" spc="-10" dirty="0"/>
          </a:p>
        </p:txBody>
      </p:sp>
      <p:sp>
        <p:nvSpPr>
          <p:cNvPr id="7" name="object 3"/>
          <p:cNvSpPr txBox="1"/>
          <p:nvPr/>
        </p:nvSpPr>
        <p:spPr>
          <a:xfrm>
            <a:off x="1016000" y="5356225"/>
            <a:ext cx="5060315" cy="1402080"/>
          </a:xfrm>
          <a:prstGeom prst="rect">
            <a:avLst/>
          </a:prstGeom>
        </p:spPr>
        <p:txBody>
          <a:bodyPr vert="horz" wrap="square" lIns="0" tIns="13335" rIns="0" bIns="0" rtlCol="0">
            <a:spAutoFit/>
          </a:bodyPr>
          <a:lstStyle/>
          <a:p>
            <a:pPr marL="12700">
              <a:lnSpc>
                <a:spcPct val="100000"/>
              </a:lnSpc>
              <a:spcBef>
                <a:spcPts val="105"/>
              </a:spcBef>
            </a:pPr>
            <a:r>
              <a:rPr sz="2200" dirty="0">
                <a:latin typeface="Times New Roman"/>
                <a:cs typeface="Times New Roman"/>
              </a:rPr>
              <a:t>Manav</a:t>
            </a:r>
            <a:r>
              <a:rPr sz="2200" spc="-15" dirty="0">
                <a:latin typeface="Times New Roman"/>
                <a:cs typeface="Times New Roman"/>
              </a:rPr>
              <a:t> </a:t>
            </a:r>
            <a:r>
              <a:rPr sz="2200" spc="-10" dirty="0">
                <a:latin typeface="Times New Roman"/>
                <a:cs typeface="Times New Roman"/>
              </a:rPr>
              <a:t>Institute,</a:t>
            </a:r>
            <a:endParaRPr sz="2200" dirty="0">
              <a:latin typeface="Times New Roman"/>
              <a:cs typeface="Times New Roman"/>
            </a:endParaRPr>
          </a:p>
          <a:p>
            <a:pPr marL="12700">
              <a:lnSpc>
                <a:spcPct val="100000"/>
              </a:lnSpc>
              <a:spcBef>
                <a:spcPts val="75"/>
              </a:spcBef>
            </a:pPr>
            <a:r>
              <a:rPr sz="2200" dirty="0">
                <a:latin typeface="Times New Roman"/>
                <a:cs typeface="Times New Roman"/>
              </a:rPr>
              <a:t>VILL.</a:t>
            </a:r>
            <a:r>
              <a:rPr sz="2200" spc="-55" dirty="0">
                <a:latin typeface="Times New Roman"/>
                <a:cs typeface="Times New Roman"/>
              </a:rPr>
              <a:t> </a:t>
            </a:r>
            <a:r>
              <a:rPr sz="2200" dirty="0">
                <a:latin typeface="Times New Roman"/>
                <a:cs typeface="Times New Roman"/>
              </a:rPr>
              <a:t>JEVRA,</a:t>
            </a:r>
            <a:r>
              <a:rPr sz="2200" spc="-55" dirty="0">
                <a:latin typeface="Times New Roman"/>
                <a:cs typeface="Times New Roman"/>
              </a:rPr>
              <a:t> </a:t>
            </a:r>
            <a:r>
              <a:rPr sz="2200" dirty="0">
                <a:latin typeface="Times New Roman"/>
                <a:cs typeface="Times New Roman"/>
              </a:rPr>
              <a:t>BARWALA</a:t>
            </a:r>
            <a:r>
              <a:rPr sz="2200" spc="-60" dirty="0">
                <a:latin typeface="Times New Roman"/>
                <a:cs typeface="Times New Roman"/>
              </a:rPr>
              <a:t> </a:t>
            </a:r>
            <a:r>
              <a:rPr sz="2200" dirty="0">
                <a:latin typeface="Times New Roman"/>
                <a:cs typeface="Times New Roman"/>
              </a:rPr>
              <a:t>ROAD,</a:t>
            </a:r>
            <a:r>
              <a:rPr sz="2200" spc="-50" dirty="0">
                <a:latin typeface="Times New Roman"/>
                <a:cs typeface="Times New Roman"/>
              </a:rPr>
              <a:t> </a:t>
            </a:r>
            <a:r>
              <a:rPr sz="2200" spc="-10" dirty="0">
                <a:latin typeface="Times New Roman"/>
                <a:cs typeface="Times New Roman"/>
              </a:rPr>
              <a:t>HISAR</a:t>
            </a:r>
            <a:endParaRPr sz="2200" dirty="0">
              <a:latin typeface="Times New Roman"/>
              <a:cs typeface="Times New Roman"/>
            </a:endParaRPr>
          </a:p>
          <a:p>
            <a:pPr marL="82550">
              <a:lnSpc>
                <a:spcPct val="100000"/>
              </a:lnSpc>
              <a:spcBef>
                <a:spcPts val="95"/>
              </a:spcBef>
            </a:pPr>
            <a:r>
              <a:rPr sz="2200" b="1" spc="-10" dirty="0">
                <a:latin typeface="Times New Roman"/>
                <a:cs typeface="Times New Roman"/>
              </a:rPr>
              <a:t>E-</a:t>
            </a:r>
            <a:r>
              <a:rPr sz="2200" b="1" dirty="0">
                <a:latin typeface="Times New Roman"/>
                <a:cs typeface="Times New Roman"/>
              </a:rPr>
              <a:t>Mail:</a:t>
            </a:r>
            <a:r>
              <a:rPr sz="2200" b="1" spc="-20" dirty="0">
                <a:latin typeface="Times New Roman"/>
                <a:cs typeface="Times New Roman"/>
              </a:rPr>
              <a:t> </a:t>
            </a:r>
            <a:r>
              <a:rPr sz="2200" u="sng" spc="-10" dirty="0">
                <a:solidFill>
                  <a:srgbClr val="0000FF"/>
                </a:solidFill>
                <a:uFill>
                  <a:solidFill>
                    <a:srgbClr val="0000FF"/>
                  </a:solidFill>
                </a:uFill>
                <a:latin typeface="Times New Roman"/>
                <a:cs typeface="Times New Roman"/>
                <a:hlinkClick r:id="rId2"/>
              </a:rPr>
              <a:t>info@manavinstitute.com</a:t>
            </a:r>
            <a:r>
              <a:rPr sz="2200" spc="-10" dirty="0">
                <a:latin typeface="Times New Roman"/>
                <a:cs typeface="Times New Roman"/>
              </a:rPr>
              <a:t>.</a:t>
            </a:r>
            <a:endParaRPr sz="2200" dirty="0">
              <a:latin typeface="Times New Roman"/>
              <a:cs typeface="Times New Roman"/>
            </a:endParaRPr>
          </a:p>
          <a:p>
            <a:pPr marL="12700">
              <a:lnSpc>
                <a:spcPct val="100000"/>
              </a:lnSpc>
              <a:spcBef>
                <a:spcPts val="100"/>
              </a:spcBef>
            </a:pPr>
            <a:r>
              <a:rPr sz="2200" b="1" spc="-10" dirty="0">
                <a:latin typeface="Times New Roman"/>
                <a:cs typeface="Times New Roman"/>
              </a:rPr>
              <a:t>Web:</a:t>
            </a:r>
            <a:r>
              <a:rPr sz="2200" u="sng" spc="-10" dirty="0">
                <a:solidFill>
                  <a:srgbClr val="0000FF"/>
                </a:solidFill>
                <a:uFill>
                  <a:solidFill>
                    <a:srgbClr val="0000FF"/>
                  </a:solidFill>
                </a:uFill>
                <a:latin typeface="Times New Roman"/>
                <a:cs typeface="Times New Roman"/>
                <a:hlinkClick r:id="rId3"/>
              </a:rPr>
              <a:t>www.manavinstitute.com</a:t>
            </a:r>
            <a:endParaRPr sz="2200" dirty="0">
              <a:latin typeface="Times New Roman"/>
              <a:cs typeface="Times New Roman"/>
            </a:endParaRPr>
          </a:p>
        </p:txBody>
      </p:sp>
      <p:pic>
        <p:nvPicPr>
          <p:cNvPr id="8" name="object 4"/>
          <p:cNvPicPr/>
          <p:nvPr/>
        </p:nvPicPr>
        <p:blipFill>
          <a:blip r:embed="rId4" cstate="print"/>
          <a:stretch>
            <a:fillRect/>
          </a:stretch>
        </p:blipFill>
        <p:spPr>
          <a:xfrm>
            <a:off x="7937499" y="5022215"/>
            <a:ext cx="1533279" cy="2127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C:\Users\Manav\Desktop\Pharmacy\Pharmacy Naac\Photos\Days event &amp; Blood Donation camp\WhatsApp Image 2025-07-28 at 11.23.26 A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0" y="657225"/>
            <a:ext cx="4038600" cy="5892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Manav\Desktop\Pharmacy\Pharmacy Naac\Photos\Days event &amp; Blood Donation camp\WhatsApp Image 2025-07-28 at 11.23.24 AM (1).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5300" y="623888"/>
            <a:ext cx="4508182" cy="59594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8050" y="914399"/>
            <a:ext cx="3974465" cy="4296029"/>
          </a:xfrm>
          <a:prstGeom prst="rect">
            <a:avLst/>
          </a:prstGeom>
        </p:spPr>
      </p:pic>
      <p:pic>
        <p:nvPicPr>
          <p:cNvPr id="3" name="object 3"/>
          <p:cNvPicPr/>
          <p:nvPr/>
        </p:nvPicPr>
        <p:blipFill>
          <a:blip r:embed="rId3" cstate="print"/>
          <a:stretch>
            <a:fillRect/>
          </a:stretch>
        </p:blipFill>
        <p:spPr>
          <a:xfrm>
            <a:off x="5963284" y="914400"/>
            <a:ext cx="3078480" cy="38068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14400" y="914400"/>
            <a:ext cx="4587240" cy="3806571"/>
          </a:xfrm>
          <a:prstGeom prst="rect">
            <a:avLst/>
          </a:prstGeom>
        </p:spPr>
      </p:pic>
      <p:pic>
        <p:nvPicPr>
          <p:cNvPr id="3" name="object 3"/>
          <p:cNvPicPr/>
          <p:nvPr/>
        </p:nvPicPr>
        <p:blipFill>
          <a:blip r:embed="rId3" cstate="print"/>
          <a:stretch>
            <a:fillRect/>
          </a:stretch>
        </p:blipFill>
        <p:spPr>
          <a:xfrm>
            <a:off x="5616575" y="1082040"/>
            <a:ext cx="4627880" cy="38036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85594" y="1193800"/>
            <a:ext cx="8415655" cy="350202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2300" y="2181225"/>
            <a:ext cx="2368597" cy="830997"/>
          </a:xfrm>
          <a:prstGeom prst="rect">
            <a:avLst/>
          </a:prstGeom>
        </p:spPr>
        <p:txBody>
          <a:bodyPr wrap="none">
            <a:spAutoFit/>
          </a:bodyPr>
          <a:lstStyle/>
          <a:p>
            <a:r>
              <a:rPr lang="en-US" sz="4800" spc="-10" dirty="0" smtClean="0"/>
              <a:t>Thanks </a:t>
            </a:r>
            <a:endParaRPr lang="en-US" sz="4800" dirty="0"/>
          </a:p>
        </p:txBody>
      </p:sp>
    </p:spTree>
    <p:extLst>
      <p:ext uri="{BB962C8B-B14F-4D97-AF65-F5344CB8AC3E}">
        <p14:creationId xmlns:p14="http://schemas.microsoft.com/office/powerpoint/2010/main" val="2081532515"/>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TotalTime>
  <Words>1763</Words>
  <Application>Microsoft Office PowerPoint</Application>
  <PresentationFormat>Custom</PresentationFormat>
  <Paragraphs>298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Manav Institute Of Education</vt:lpstr>
      <vt:lpstr>PowerPoint Presentation</vt:lpstr>
      <vt:lpstr>Manav Institute, Jevra, Hisar</vt:lpstr>
      <vt:lpstr>PowerPoint Presentation</vt:lpstr>
      <vt:lpstr>Institutional Development Plan</vt:lpstr>
      <vt:lpstr>PowerPoint Presentation</vt:lpstr>
      <vt:lpstr>PowerPoint Presentation</vt:lpstr>
      <vt:lpstr>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Manav Institute of Pharmacy</dc:title>
  <dc:creator>Manav</dc:creator>
  <cp:lastModifiedBy>manav</cp:lastModifiedBy>
  <cp:revision>43</cp:revision>
  <dcterms:created xsi:type="dcterms:W3CDTF">2025-08-11T10:09:43Z</dcterms:created>
  <dcterms:modified xsi:type="dcterms:W3CDTF">2025-08-29T09:18:57Z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2025-08-11T00:00:00Z</vt:filetime>
  </property>
  <property fmtid="{D5CDD505-2E9C-101B-9397-08002B2CF9AE}" pid="3" name="Creator">
    <vt:lpwstr>Microsoft® Word 2016</vt:lpwstr>
  </property>
  <property fmtid="{D5CDD505-2E9C-101B-9397-08002B2CF9AE}" pid="4" name="LastSaved">
    <vt:filetime>2025-08-11T00:00:00Z</vt:filetime>
  </property>
  <property fmtid="{D5CDD505-2E9C-101B-9397-08002B2CF9AE}" pid="5" name="Producer">
    <vt:lpwstr>www.ilovepdf.com</vt:lpwstr>
  </property>
</Properties>
</file>